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94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3" r:id="rId37"/>
    <p:sldId id="291" r:id="rId38"/>
    <p:sldId id="292" r:id="rId39"/>
    <p:sldId id="295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75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8" autoAdjust="0"/>
    <p:restoredTop sz="90829" autoAdjust="0"/>
  </p:normalViewPr>
  <p:slideViewPr>
    <p:cSldViewPr snapToGrid="0">
      <p:cViewPr varScale="1">
        <p:scale>
          <a:sx n="78" d="100"/>
          <a:sy n="78" d="100"/>
        </p:scale>
        <p:origin x="653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G:\My%20Drive\UMBC\Research\Social-Media-Recommender\deBiasing_CF\career_dist_FB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G:\My%20Drive\UMBC\Research\Social-Media-Recommender\movie_lens\career_dist_movielen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Sheet1!$B$16:$B$17</c:f>
              <c:strCache>
                <c:ptCount val="2"/>
                <c:pt idx="0">
                  <c:v>Male-Data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Sheet1!$A$18:$A$47</c:f>
              <c:strCache>
                <c:ptCount val="28"/>
                <c:pt idx="0">
                  <c:v>electrical engr.</c:v>
                </c:pt>
                <c:pt idx="3">
                  <c:v>mechanical engr.</c:v>
                </c:pt>
                <c:pt idx="6">
                  <c:v>computer science</c:v>
                </c:pt>
                <c:pt idx="9">
                  <c:v>philosophy</c:v>
                </c:pt>
                <c:pt idx="12">
                  <c:v>business admin.</c:v>
                </c:pt>
                <c:pt idx="15">
                  <c:v>biology</c:v>
                </c:pt>
                <c:pt idx="18">
                  <c:v>liberal arts</c:v>
                </c:pt>
                <c:pt idx="21">
                  <c:v>psychology</c:v>
                </c:pt>
                <c:pt idx="24">
                  <c:v>sociology</c:v>
                </c:pt>
                <c:pt idx="27">
                  <c:v>nursing</c:v>
                </c:pt>
              </c:strCache>
            </c:strRef>
          </c:cat>
          <c:val>
            <c:numRef>
              <c:f>Sheet1!$B$18:$B$47</c:f>
              <c:numCache>
                <c:formatCode>General</c:formatCode>
                <c:ptCount val="30"/>
                <c:pt idx="0">
                  <c:v>0.84710743799999999</c:v>
                </c:pt>
                <c:pt idx="3">
                  <c:v>0.84297520699999995</c:v>
                </c:pt>
                <c:pt idx="6">
                  <c:v>0.72333333300000002</c:v>
                </c:pt>
                <c:pt idx="9">
                  <c:v>0.63</c:v>
                </c:pt>
                <c:pt idx="12">
                  <c:v>0.43689320399999998</c:v>
                </c:pt>
                <c:pt idx="15">
                  <c:v>0.33445945900000001</c:v>
                </c:pt>
                <c:pt idx="18">
                  <c:v>0.30721003099999999</c:v>
                </c:pt>
                <c:pt idx="21">
                  <c:v>0.28668171599999998</c:v>
                </c:pt>
                <c:pt idx="24">
                  <c:v>0.22188449800000001</c:v>
                </c:pt>
                <c:pt idx="27">
                  <c:v>0.15611192900000001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5A-4D46-9457-88B6E60B59BE}"/>
            </c:ext>
          </c:extLst>
        </c:ser>
        <c:ser>
          <c:idx val="1"/>
          <c:order val="1"/>
          <c:tx>
            <c:strRef>
              <c:f>Sheet1!$C$16:$C$17</c:f>
              <c:strCache>
                <c:ptCount val="2"/>
                <c:pt idx="0">
                  <c:v>Female-Data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Sheet1!$A$18:$A$47</c:f>
              <c:strCache>
                <c:ptCount val="28"/>
                <c:pt idx="0">
                  <c:v>electrical engr.</c:v>
                </c:pt>
                <c:pt idx="3">
                  <c:v>mechanical engr.</c:v>
                </c:pt>
                <c:pt idx="6">
                  <c:v>computer science</c:v>
                </c:pt>
                <c:pt idx="9">
                  <c:v>philosophy</c:v>
                </c:pt>
                <c:pt idx="12">
                  <c:v>business admin.</c:v>
                </c:pt>
                <c:pt idx="15">
                  <c:v>biology</c:v>
                </c:pt>
                <c:pt idx="18">
                  <c:v>liberal arts</c:v>
                </c:pt>
                <c:pt idx="21">
                  <c:v>psychology</c:v>
                </c:pt>
                <c:pt idx="24">
                  <c:v>sociology</c:v>
                </c:pt>
                <c:pt idx="27">
                  <c:v>nursing</c:v>
                </c:pt>
              </c:strCache>
            </c:strRef>
          </c:cat>
          <c:val>
            <c:numRef>
              <c:f>Sheet1!$C$18:$C$47</c:f>
              <c:numCache>
                <c:formatCode>General</c:formatCode>
                <c:ptCount val="30"/>
                <c:pt idx="0">
                  <c:v>0.15289256200000001</c:v>
                </c:pt>
                <c:pt idx="3">
                  <c:v>0.157024793</c:v>
                </c:pt>
                <c:pt idx="6">
                  <c:v>0.27666666699999998</c:v>
                </c:pt>
                <c:pt idx="9">
                  <c:v>0.37</c:v>
                </c:pt>
                <c:pt idx="12">
                  <c:v>0.56310679600000002</c:v>
                </c:pt>
                <c:pt idx="15">
                  <c:v>0.66554054100000004</c:v>
                </c:pt>
                <c:pt idx="18">
                  <c:v>0.69278996900000001</c:v>
                </c:pt>
                <c:pt idx="21">
                  <c:v>0.71331828399999997</c:v>
                </c:pt>
                <c:pt idx="24">
                  <c:v>0.77811550200000001</c:v>
                </c:pt>
                <c:pt idx="27">
                  <c:v>0.84388807099999996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5A-4D46-9457-88B6E60B59BE}"/>
            </c:ext>
          </c:extLst>
        </c:ser>
        <c:ser>
          <c:idx val="2"/>
          <c:order val="2"/>
          <c:tx>
            <c:strRef>
              <c:f>Sheet1!$D$16:$D$17</c:f>
              <c:strCache>
                <c:ptCount val="2"/>
                <c:pt idx="0">
                  <c:v>Male-NFCF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Sheet1!$A$18:$A$47</c:f>
              <c:strCache>
                <c:ptCount val="28"/>
                <c:pt idx="0">
                  <c:v>electrical engr.</c:v>
                </c:pt>
                <c:pt idx="3">
                  <c:v>mechanical engr.</c:v>
                </c:pt>
                <c:pt idx="6">
                  <c:v>computer science</c:v>
                </c:pt>
                <c:pt idx="9">
                  <c:v>philosophy</c:v>
                </c:pt>
                <c:pt idx="12">
                  <c:v>business admin.</c:v>
                </c:pt>
                <c:pt idx="15">
                  <c:v>biology</c:v>
                </c:pt>
                <c:pt idx="18">
                  <c:v>liberal arts</c:v>
                </c:pt>
                <c:pt idx="21">
                  <c:v>psychology</c:v>
                </c:pt>
                <c:pt idx="24">
                  <c:v>sociology</c:v>
                </c:pt>
                <c:pt idx="27">
                  <c:v>nursing</c:v>
                </c:pt>
              </c:strCache>
            </c:strRef>
          </c:cat>
          <c:val>
            <c:numRef>
              <c:f>Sheet1!$D$18:$D$47</c:f>
              <c:numCache>
                <c:formatCode>General</c:formatCode>
                <c:ptCount val="30"/>
                <c:pt idx="1">
                  <c:v>0.613757</c:v>
                </c:pt>
                <c:pt idx="4">
                  <c:v>0.5</c:v>
                </c:pt>
                <c:pt idx="7">
                  <c:v>0.52517999999999998</c:v>
                </c:pt>
                <c:pt idx="10">
                  <c:v>0.46385500000000002</c:v>
                </c:pt>
                <c:pt idx="13">
                  <c:v>0.44769900000000001</c:v>
                </c:pt>
                <c:pt idx="16">
                  <c:v>0.39311600000000002</c:v>
                </c:pt>
                <c:pt idx="19">
                  <c:v>0.38020799999999999</c:v>
                </c:pt>
                <c:pt idx="22">
                  <c:v>0.31152299999999999</c:v>
                </c:pt>
                <c:pt idx="25">
                  <c:v>0.34190199999999998</c:v>
                </c:pt>
                <c:pt idx="28">
                  <c:v>0.26573400000000003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5A-4D46-9457-88B6E60B59BE}"/>
            </c:ext>
          </c:extLst>
        </c:ser>
        <c:ser>
          <c:idx val="3"/>
          <c:order val="3"/>
          <c:tx>
            <c:strRef>
              <c:f>Sheet1!$E$16:$E$17</c:f>
              <c:strCache>
                <c:ptCount val="2"/>
                <c:pt idx="0">
                  <c:v>Female-NFCF</c:v>
                </c:pt>
              </c:strCache>
            </c:strRef>
          </c:tx>
          <c:spPr>
            <a:solidFill>
              <a:srgbClr val="CCCCFF"/>
            </a:solidFill>
            <a:ln>
              <a:noFill/>
            </a:ln>
            <a:effectLst/>
          </c:spPr>
          <c:invertIfNegative val="0"/>
          <c:cat>
            <c:strRef>
              <c:f>Sheet1!$A$18:$A$47</c:f>
              <c:strCache>
                <c:ptCount val="28"/>
                <c:pt idx="0">
                  <c:v>electrical engr.</c:v>
                </c:pt>
                <c:pt idx="3">
                  <c:v>mechanical engr.</c:v>
                </c:pt>
                <c:pt idx="6">
                  <c:v>computer science</c:v>
                </c:pt>
                <c:pt idx="9">
                  <c:v>philosophy</c:v>
                </c:pt>
                <c:pt idx="12">
                  <c:v>business admin.</c:v>
                </c:pt>
                <c:pt idx="15">
                  <c:v>biology</c:v>
                </c:pt>
                <c:pt idx="18">
                  <c:v>liberal arts</c:v>
                </c:pt>
                <c:pt idx="21">
                  <c:v>psychology</c:v>
                </c:pt>
                <c:pt idx="24">
                  <c:v>sociology</c:v>
                </c:pt>
                <c:pt idx="27">
                  <c:v>nursing</c:v>
                </c:pt>
              </c:strCache>
            </c:strRef>
          </c:cat>
          <c:val>
            <c:numRef>
              <c:f>Sheet1!$E$18:$E$47</c:f>
              <c:numCache>
                <c:formatCode>General</c:formatCode>
                <c:ptCount val="30"/>
                <c:pt idx="1">
                  <c:v>0.386243</c:v>
                </c:pt>
                <c:pt idx="4">
                  <c:v>0.5</c:v>
                </c:pt>
                <c:pt idx="7">
                  <c:v>0.47482000000000002</c:v>
                </c:pt>
                <c:pt idx="10">
                  <c:v>0.53614499999999998</c:v>
                </c:pt>
                <c:pt idx="13">
                  <c:v>0.55230100000000004</c:v>
                </c:pt>
                <c:pt idx="16">
                  <c:v>0.60688399999999998</c:v>
                </c:pt>
                <c:pt idx="19">
                  <c:v>0.61979200000000001</c:v>
                </c:pt>
                <c:pt idx="22">
                  <c:v>0.68847700000000001</c:v>
                </c:pt>
                <c:pt idx="25">
                  <c:v>0.65809799999999996</c:v>
                </c:pt>
                <c:pt idx="28">
                  <c:v>0.73426599999999997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C5A-4D46-9457-88B6E60B59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450139280"/>
        <c:axId val="1422335376"/>
      </c:barChart>
      <c:catAx>
        <c:axId val="1450139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en-US"/>
          </a:p>
        </c:txPr>
        <c:crossAx val="1422335376"/>
        <c:crosses val="autoZero"/>
        <c:auto val="1"/>
        <c:lblAlgn val="ctr"/>
        <c:lblOffset val="0"/>
        <c:noMultiLvlLbl val="0"/>
      </c:catAx>
      <c:valAx>
        <c:axId val="1422335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ysClr val="windowText" lastClr="000000">
                  <a:lumMod val="15000"/>
                  <a:lumOff val="85000"/>
                </a:sysClr>
              </a:solidFill>
              <a:prstDash val="sys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r>
                  <a:rPr lang="en-US"/>
                  <a:t>% of Users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en-US"/>
          </a:p>
        </c:txPr>
        <c:crossAx val="1450139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5.4639904116031736E-2"/>
          <c:y val="3.0492985161621963E-2"/>
          <c:w val="0.89999990301440913"/>
          <c:h val="9.30026438511595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Sheet1!$B$30:$B$31</c:f>
              <c:strCache>
                <c:ptCount val="2"/>
                <c:pt idx="0">
                  <c:v>Male-Data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Sheet1!$A$32:$A$61</c:f>
              <c:strCache>
                <c:ptCount val="28"/>
                <c:pt idx="0">
                  <c:v>technician/engineer</c:v>
                </c:pt>
                <c:pt idx="3">
                  <c:v>programmer</c:v>
                </c:pt>
                <c:pt idx="6">
                  <c:v>executive/managerial</c:v>
                </c:pt>
                <c:pt idx="9">
                  <c:v>sales/marketing</c:v>
                </c:pt>
                <c:pt idx="12">
                  <c:v>college/grad student</c:v>
                </c:pt>
                <c:pt idx="15">
                  <c:v>artist</c:v>
                </c:pt>
                <c:pt idx="18">
                  <c:v>academic/educator</c:v>
                </c:pt>
                <c:pt idx="21">
                  <c:v>doctor/health care</c:v>
                </c:pt>
                <c:pt idx="24">
                  <c:v>clerical/admin</c:v>
                </c:pt>
                <c:pt idx="27">
                  <c:v>homemaker</c:v>
                </c:pt>
              </c:strCache>
            </c:strRef>
          </c:cat>
          <c:val>
            <c:numRef>
              <c:f>Sheet1!$B$32:$B$61</c:f>
              <c:numCache>
                <c:formatCode>General</c:formatCode>
                <c:ptCount val="30"/>
                <c:pt idx="0">
                  <c:v>0.896414343</c:v>
                </c:pt>
                <c:pt idx="3">
                  <c:v>0.87113402100000004</c:v>
                </c:pt>
                <c:pt idx="6">
                  <c:v>0.79528718700000001</c:v>
                </c:pt>
                <c:pt idx="9">
                  <c:v>0.73841059600000003</c:v>
                </c:pt>
                <c:pt idx="12">
                  <c:v>0.69169960500000005</c:v>
                </c:pt>
                <c:pt idx="15">
                  <c:v>0.65917603000000002</c:v>
                </c:pt>
                <c:pt idx="18">
                  <c:v>0.60416666699999999</c:v>
                </c:pt>
                <c:pt idx="21">
                  <c:v>0.56779661000000003</c:v>
                </c:pt>
                <c:pt idx="24">
                  <c:v>0.42196531799999998</c:v>
                </c:pt>
                <c:pt idx="27">
                  <c:v>3.2608696E-2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69-4B1D-8029-62BA0BD45B91}"/>
            </c:ext>
          </c:extLst>
        </c:ser>
        <c:ser>
          <c:idx val="1"/>
          <c:order val="1"/>
          <c:tx>
            <c:strRef>
              <c:f>Sheet1!$C$30:$C$31</c:f>
              <c:strCache>
                <c:ptCount val="2"/>
                <c:pt idx="0">
                  <c:v>Female-Data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Sheet1!$A$32:$A$61</c:f>
              <c:strCache>
                <c:ptCount val="28"/>
                <c:pt idx="0">
                  <c:v>technician/engineer</c:v>
                </c:pt>
                <c:pt idx="3">
                  <c:v>programmer</c:v>
                </c:pt>
                <c:pt idx="6">
                  <c:v>executive/managerial</c:v>
                </c:pt>
                <c:pt idx="9">
                  <c:v>sales/marketing</c:v>
                </c:pt>
                <c:pt idx="12">
                  <c:v>college/grad student</c:v>
                </c:pt>
                <c:pt idx="15">
                  <c:v>artist</c:v>
                </c:pt>
                <c:pt idx="18">
                  <c:v>academic/educator</c:v>
                </c:pt>
                <c:pt idx="21">
                  <c:v>doctor/health care</c:v>
                </c:pt>
                <c:pt idx="24">
                  <c:v>clerical/admin</c:v>
                </c:pt>
                <c:pt idx="27">
                  <c:v>homemaker</c:v>
                </c:pt>
              </c:strCache>
            </c:strRef>
          </c:cat>
          <c:val>
            <c:numRef>
              <c:f>Sheet1!$C$32:$C$61</c:f>
              <c:numCache>
                <c:formatCode>General</c:formatCode>
                <c:ptCount val="30"/>
                <c:pt idx="0">
                  <c:v>0.103585657</c:v>
                </c:pt>
                <c:pt idx="3">
                  <c:v>0.12886597899999999</c:v>
                </c:pt>
                <c:pt idx="6">
                  <c:v>0.20471281299999999</c:v>
                </c:pt>
                <c:pt idx="9">
                  <c:v>0.26158940400000003</c:v>
                </c:pt>
                <c:pt idx="12">
                  <c:v>0.308300395</c:v>
                </c:pt>
                <c:pt idx="15">
                  <c:v>0.34082396999999998</c:v>
                </c:pt>
                <c:pt idx="18">
                  <c:v>0.39583333300000001</c:v>
                </c:pt>
                <c:pt idx="21">
                  <c:v>0.43220339000000002</c:v>
                </c:pt>
                <c:pt idx="24">
                  <c:v>0.57803468199999997</c:v>
                </c:pt>
                <c:pt idx="27">
                  <c:v>0.96739130399999995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69-4B1D-8029-62BA0BD45B91}"/>
            </c:ext>
          </c:extLst>
        </c:ser>
        <c:ser>
          <c:idx val="2"/>
          <c:order val="2"/>
          <c:tx>
            <c:strRef>
              <c:f>Sheet1!$D$30:$D$31</c:f>
              <c:strCache>
                <c:ptCount val="2"/>
                <c:pt idx="0">
                  <c:v>Male-NFCF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cat>
            <c:strRef>
              <c:f>Sheet1!$A$32:$A$61</c:f>
              <c:strCache>
                <c:ptCount val="28"/>
                <c:pt idx="0">
                  <c:v>technician/engineer</c:v>
                </c:pt>
                <c:pt idx="3">
                  <c:v>programmer</c:v>
                </c:pt>
                <c:pt idx="6">
                  <c:v>executive/managerial</c:v>
                </c:pt>
                <c:pt idx="9">
                  <c:v>sales/marketing</c:v>
                </c:pt>
                <c:pt idx="12">
                  <c:v>college/grad student</c:v>
                </c:pt>
                <c:pt idx="15">
                  <c:v>artist</c:v>
                </c:pt>
                <c:pt idx="18">
                  <c:v>academic/educator</c:v>
                </c:pt>
                <c:pt idx="21">
                  <c:v>doctor/health care</c:v>
                </c:pt>
                <c:pt idx="24">
                  <c:v>clerical/admin</c:v>
                </c:pt>
                <c:pt idx="27">
                  <c:v>homemaker</c:v>
                </c:pt>
              </c:strCache>
            </c:strRef>
          </c:cat>
          <c:val>
            <c:numRef>
              <c:f>Sheet1!$D$32:$D$61</c:f>
              <c:numCache>
                <c:formatCode>General</c:formatCode>
                <c:ptCount val="30"/>
                <c:pt idx="1">
                  <c:v>0.76519300000000001</c:v>
                </c:pt>
                <c:pt idx="4">
                  <c:v>0.712418</c:v>
                </c:pt>
                <c:pt idx="7">
                  <c:v>0.73868699999999998</c:v>
                </c:pt>
                <c:pt idx="10">
                  <c:v>0.67741899999999999</c:v>
                </c:pt>
                <c:pt idx="13">
                  <c:v>0.70728899999999995</c:v>
                </c:pt>
                <c:pt idx="16">
                  <c:v>0.57894699999999999</c:v>
                </c:pt>
                <c:pt idx="19">
                  <c:v>0.68965500000000002</c:v>
                </c:pt>
                <c:pt idx="22">
                  <c:v>0.5</c:v>
                </c:pt>
                <c:pt idx="25">
                  <c:v>0.5</c:v>
                </c:pt>
                <c:pt idx="28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069-4B1D-8029-62BA0BD45B91}"/>
            </c:ext>
          </c:extLst>
        </c:ser>
        <c:ser>
          <c:idx val="3"/>
          <c:order val="3"/>
          <c:tx>
            <c:strRef>
              <c:f>Sheet1!$E$30:$E$31</c:f>
              <c:strCache>
                <c:ptCount val="2"/>
                <c:pt idx="0">
                  <c:v>Female-NFCF</c:v>
                </c:pt>
              </c:strCache>
            </c:strRef>
          </c:tx>
          <c:spPr>
            <a:solidFill>
              <a:srgbClr val="CCCCFF"/>
            </a:solidFill>
            <a:ln>
              <a:noFill/>
            </a:ln>
            <a:effectLst/>
          </c:spPr>
          <c:invertIfNegative val="0"/>
          <c:cat>
            <c:strRef>
              <c:f>Sheet1!$A$32:$A$61</c:f>
              <c:strCache>
                <c:ptCount val="28"/>
                <c:pt idx="0">
                  <c:v>technician/engineer</c:v>
                </c:pt>
                <c:pt idx="3">
                  <c:v>programmer</c:v>
                </c:pt>
                <c:pt idx="6">
                  <c:v>executive/managerial</c:v>
                </c:pt>
                <c:pt idx="9">
                  <c:v>sales/marketing</c:v>
                </c:pt>
                <c:pt idx="12">
                  <c:v>college/grad student</c:v>
                </c:pt>
                <c:pt idx="15">
                  <c:v>artist</c:v>
                </c:pt>
                <c:pt idx="18">
                  <c:v>academic/educator</c:v>
                </c:pt>
                <c:pt idx="21">
                  <c:v>doctor/health care</c:v>
                </c:pt>
                <c:pt idx="24">
                  <c:v>clerical/admin</c:v>
                </c:pt>
                <c:pt idx="27">
                  <c:v>homemaker</c:v>
                </c:pt>
              </c:strCache>
            </c:strRef>
          </c:cat>
          <c:val>
            <c:numRef>
              <c:f>Sheet1!$E$32:$E$61</c:f>
              <c:numCache>
                <c:formatCode>General</c:formatCode>
                <c:ptCount val="30"/>
                <c:pt idx="1">
                  <c:v>0.23480699999999999</c:v>
                </c:pt>
                <c:pt idx="4">
                  <c:v>0.287582</c:v>
                </c:pt>
                <c:pt idx="7">
                  <c:v>0.26131300000000002</c:v>
                </c:pt>
                <c:pt idx="10">
                  <c:v>0.32258100000000001</c:v>
                </c:pt>
                <c:pt idx="13">
                  <c:v>0.292711</c:v>
                </c:pt>
                <c:pt idx="16">
                  <c:v>0.42105300000000001</c:v>
                </c:pt>
                <c:pt idx="19">
                  <c:v>0.31034499999999998</c:v>
                </c:pt>
                <c:pt idx="22">
                  <c:v>0.5</c:v>
                </c:pt>
                <c:pt idx="25">
                  <c:v>0.5</c:v>
                </c:pt>
                <c:pt idx="28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069-4B1D-8029-62BA0BD45B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450139280"/>
        <c:axId val="1422335376"/>
      </c:barChart>
      <c:catAx>
        <c:axId val="1450139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en-US"/>
          </a:p>
        </c:txPr>
        <c:crossAx val="1422335376"/>
        <c:crosses val="autoZero"/>
        <c:auto val="1"/>
        <c:lblAlgn val="ctr"/>
        <c:lblOffset val="0"/>
        <c:noMultiLvlLbl val="0"/>
      </c:catAx>
      <c:valAx>
        <c:axId val="1422335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ysClr val="windowText" lastClr="000000">
                  <a:lumMod val="15000"/>
                  <a:lumOff val="85000"/>
                </a:sysClr>
              </a:solidFill>
              <a:prstDash val="sys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r>
                  <a:rPr lang="en-US" baseline="0"/>
                  <a:t>% of Users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en-US"/>
          </a:p>
        </c:txPr>
        <c:crossAx val="1450139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4.8811817597944764E-2"/>
          <c:y val="3.0492728113596077E-2"/>
          <c:w val="0.89999990301440913"/>
          <c:h val="9.30026438511595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1BFB68-3397-49C5-AA9B-CD9D67B938AD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F1C2D8-681B-4887-83CD-9FAD76441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535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recommender systems research community has begun to consider issues of fairness in recommendation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F1C2D8-681B-4887-83CD-9FAD76441CA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2410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F1C2D8-681B-4887-83CD-9FAD76441CA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512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F1C2D8-681B-4887-83CD-9FAD76441CA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4591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F1C2D8-681B-4887-83CD-9FAD76441CA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788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F1C2D8-681B-4887-83CD-9FAD76441CA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8220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F1C2D8-681B-4887-83CD-9FAD76441CA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135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F1C2D8-681B-4887-83CD-9FAD76441CA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34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pre-training a deep neural network on big implicit feedback data for non-sensitive items (e.g. “liked” Facebook pages, movies or music), and then fine-tuning the neural network for sensitive item recommendations. 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perform two bias corrections, to address (1) bias in the input embeddings due to the non-sensitive items, and (2) bias in the prediction outputs due to the sensitive items.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F1C2D8-681B-4887-83CD-9FAD76441CA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753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F1C2D8-681B-4887-83CD-9FAD76441CA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48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F1C2D8-681B-4887-83CD-9FAD76441CA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815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F1C2D8-681B-4887-83CD-9FAD76441CA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600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F1C2D8-681B-4887-83CD-9FAD76441CA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7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F1C2D8-681B-4887-83CD-9FAD76441CA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40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F1C2D8-681B-4887-83CD-9FAD76441CA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283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F1C2D8-681B-4887-83CD-9FAD76441CA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514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297C-6AA8-470C-B97B-02431CD075A3}" type="datetime1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l-SI" dirty="0"/>
              <a:t>#</a:t>
            </a:r>
            <a:r>
              <a:rPr lang="sl-SI" dirty="0" err="1"/>
              <a:t>TheWebConf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821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90DB2-D136-4B56-95A5-5CED658BD694}" type="datetime1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l-SI" dirty="0"/>
              <a:t>#</a:t>
            </a:r>
            <a:r>
              <a:rPr lang="sl-SI" dirty="0" err="1"/>
              <a:t>TheWebConf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440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475D2-2AE8-4A8B-9C7F-CE0A28E3B948}" type="datetime1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l-SI" dirty="0"/>
              <a:t>#</a:t>
            </a:r>
            <a:r>
              <a:rPr lang="sl-SI" dirty="0" err="1"/>
              <a:t>TheWebConf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740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5A8FB-ED99-4EBD-A381-A91F64F18094}" type="datetime1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l-SI" dirty="0"/>
              <a:t>#</a:t>
            </a:r>
            <a:r>
              <a:rPr lang="sl-SI" dirty="0" err="1"/>
              <a:t>TheWebConf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807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5E28D-5E7E-4F3B-9CEB-8DD92CDE75A8}" type="datetime1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l-SI" dirty="0"/>
              <a:t>#</a:t>
            </a:r>
            <a:r>
              <a:rPr lang="sl-SI" dirty="0" err="1"/>
              <a:t>TheWebConf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95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825F8-D0AB-4642-BC28-AA37487E4B02}" type="datetime1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l-SI" dirty="0"/>
              <a:t>#</a:t>
            </a:r>
            <a:r>
              <a:rPr lang="sl-SI" dirty="0" err="1"/>
              <a:t>TheWebConf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671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33105-348E-4972-AE76-43A6FB1E04B4}" type="datetime1">
              <a:rPr lang="en-US" smtClean="0"/>
              <a:t>3/24/2021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l-SI" dirty="0"/>
              <a:t>#</a:t>
            </a:r>
            <a:r>
              <a:rPr lang="sl-SI" dirty="0" err="1"/>
              <a:t>TheWebConf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027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B73E-16A0-49FA-B3EC-3727CC8E2856}" type="datetime1">
              <a:rPr lang="en-US" smtClean="0"/>
              <a:t>3/24/2021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l-SI" dirty="0"/>
              <a:t>#</a:t>
            </a:r>
            <a:r>
              <a:rPr lang="sl-SI" dirty="0" err="1"/>
              <a:t>TheWebConf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839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CF086-3F59-499F-A868-223566FAF248}" type="datetime1">
              <a:rPr lang="en-US" smtClean="0"/>
              <a:t>3/24/2021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l-SI" dirty="0"/>
              <a:t>#</a:t>
            </a:r>
            <a:r>
              <a:rPr lang="sl-SI" dirty="0" err="1"/>
              <a:t>TheWebConf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319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CE0F-F11C-458B-A5D3-65F2AD392ED2}" type="datetime1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l-SI" dirty="0"/>
              <a:t>#</a:t>
            </a:r>
            <a:r>
              <a:rPr lang="sl-SI" dirty="0" err="1"/>
              <a:t>TheWebConf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116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8F0A1-5917-4571-ABFE-2248572AFF47}" type="datetime1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l-SI" dirty="0"/>
              <a:t>#</a:t>
            </a:r>
            <a:r>
              <a:rPr lang="sl-SI" dirty="0" err="1"/>
              <a:t>TheWebConf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510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8A373-3875-4258-8288-593B9A742201}" type="datetime1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l-SI" dirty="0"/>
              <a:t>#</a:t>
            </a:r>
            <a:r>
              <a:rPr lang="sl-SI" dirty="0" err="1"/>
              <a:t>TheWebConf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195" y="365125"/>
            <a:ext cx="2752344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579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21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rashid-islam.github.io/homepage/" TargetMode="External"/><Relationship Id="rId2" Type="http://schemas.openxmlformats.org/officeDocument/2006/relationships/hyperlink" Target="mailto:islam.rashidul@umbc.ed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3.xml"/><Relationship Id="rId7" Type="http://schemas.openxmlformats.org/officeDocument/2006/relationships/image" Target="../media/image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2E893-B009-449C-B5D2-A29DE8BC8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435" y="1519237"/>
            <a:ext cx="10547130" cy="19097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Debiasing Career Recommendations </a:t>
            </a:r>
            <a:br>
              <a:rPr lang="en-US" b="1" dirty="0"/>
            </a:br>
            <a:r>
              <a:rPr lang="en-US" b="1" dirty="0"/>
              <a:t>with Neural Fair Collaborative Filtering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6876A3-7F84-4A1C-8519-0EF3EAADA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157675"/>
            <a:ext cx="10668000" cy="1310024"/>
          </a:xfrm>
        </p:spPr>
        <p:txBody>
          <a:bodyPr>
            <a:normAutofit/>
          </a:bodyPr>
          <a:lstStyle/>
          <a:p>
            <a:r>
              <a:rPr lang="en-US" sz="2200" b="1" dirty="0">
                <a:solidFill>
                  <a:srgbClr val="0070C0"/>
                </a:solidFill>
                <a:cs typeface="Arial" panose="020B0604020202020204" pitchFamily="34" charset="0"/>
              </a:rPr>
              <a:t>Rashidul Islam</a:t>
            </a:r>
            <a:r>
              <a:rPr lang="en-US" sz="2200" b="1" baseline="30000" dirty="0">
                <a:solidFill>
                  <a:srgbClr val="0070C0"/>
                </a:solidFill>
                <a:cs typeface="Arial" panose="020B0604020202020204" pitchFamily="34" charset="0"/>
              </a:rPr>
              <a:t>1</a:t>
            </a:r>
            <a:r>
              <a:rPr lang="en-US" sz="2200" b="1" dirty="0">
                <a:solidFill>
                  <a:srgbClr val="0070C0"/>
                </a:solidFill>
                <a:cs typeface="Arial" panose="020B0604020202020204" pitchFamily="34" charset="0"/>
              </a:rPr>
              <a:t>, </a:t>
            </a:r>
            <a:r>
              <a:rPr lang="en-US" sz="2200" b="1" dirty="0" err="1">
                <a:solidFill>
                  <a:srgbClr val="0070C0"/>
                </a:solidFill>
                <a:cs typeface="Arial" panose="020B0604020202020204" pitchFamily="34" charset="0"/>
              </a:rPr>
              <a:t>Kamrun</a:t>
            </a:r>
            <a:r>
              <a:rPr lang="en-US" sz="22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cs typeface="Arial" panose="020B0604020202020204" pitchFamily="34" charset="0"/>
              </a:rPr>
              <a:t>Naher</a:t>
            </a:r>
            <a:r>
              <a:rPr lang="en-US" sz="2200" b="1" dirty="0">
                <a:solidFill>
                  <a:srgbClr val="0070C0"/>
                </a:solidFill>
                <a:cs typeface="Arial" panose="020B0604020202020204" pitchFamily="34" charset="0"/>
              </a:rPr>
              <a:t> Keya</a:t>
            </a:r>
            <a:r>
              <a:rPr lang="en-US" sz="2200" b="1" baseline="30000" dirty="0">
                <a:solidFill>
                  <a:srgbClr val="0070C0"/>
                </a:solidFill>
                <a:cs typeface="Arial" panose="020B0604020202020204" pitchFamily="34" charset="0"/>
              </a:rPr>
              <a:t>1</a:t>
            </a:r>
            <a:r>
              <a:rPr lang="en-US" sz="2200" b="1" dirty="0">
                <a:solidFill>
                  <a:srgbClr val="0070C0"/>
                </a:solidFill>
                <a:cs typeface="Arial" panose="020B0604020202020204" pitchFamily="34" charset="0"/>
              </a:rPr>
              <a:t>, </a:t>
            </a:r>
            <a:r>
              <a:rPr lang="en-US" sz="2200" b="1" dirty="0" err="1">
                <a:solidFill>
                  <a:srgbClr val="0070C0"/>
                </a:solidFill>
                <a:cs typeface="Arial" panose="020B0604020202020204" pitchFamily="34" charset="0"/>
              </a:rPr>
              <a:t>Ziqian</a:t>
            </a:r>
            <a:r>
              <a:rPr lang="en-US" sz="2200" b="1" dirty="0">
                <a:solidFill>
                  <a:srgbClr val="0070C0"/>
                </a:solidFill>
                <a:cs typeface="Arial" panose="020B0604020202020204" pitchFamily="34" charset="0"/>
              </a:rPr>
              <a:t> Zeng</a:t>
            </a:r>
            <a:r>
              <a:rPr lang="en-US" sz="2200" b="1" baseline="30000" dirty="0">
                <a:solidFill>
                  <a:srgbClr val="0070C0"/>
                </a:solidFill>
                <a:cs typeface="Arial" panose="020B0604020202020204" pitchFamily="34" charset="0"/>
              </a:rPr>
              <a:t>2</a:t>
            </a:r>
            <a:r>
              <a:rPr lang="en-US" sz="2200" b="1" dirty="0">
                <a:solidFill>
                  <a:srgbClr val="0070C0"/>
                </a:solidFill>
                <a:cs typeface="Arial" panose="020B0604020202020204" pitchFamily="34" charset="0"/>
              </a:rPr>
              <a:t>, Shimei Pan</a:t>
            </a:r>
            <a:r>
              <a:rPr lang="en-US" sz="2200" b="1" baseline="30000" dirty="0">
                <a:solidFill>
                  <a:srgbClr val="0070C0"/>
                </a:solidFill>
                <a:cs typeface="Arial" panose="020B0604020202020204" pitchFamily="34" charset="0"/>
              </a:rPr>
              <a:t>1</a:t>
            </a:r>
            <a:r>
              <a:rPr lang="en-US" sz="2200" b="1" dirty="0">
                <a:solidFill>
                  <a:srgbClr val="0070C0"/>
                </a:solidFill>
                <a:cs typeface="Arial" panose="020B0604020202020204" pitchFamily="34" charset="0"/>
              </a:rPr>
              <a:t>, and James Foulds</a:t>
            </a:r>
            <a:r>
              <a:rPr lang="en-US" sz="2200" b="1" baseline="30000" dirty="0">
                <a:solidFill>
                  <a:srgbClr val="0070C0"/>
                </a:solidFill>
                <a:cs typeface="Arial" panose="020B0604020202020204" pitchFamily="34" charset="0"/>
              </a:rPr>
              <a:t>1</a:t>
            </a:r>
          </a:p>
          <a:p>
            <a:r>
              <a:rPr lang="en-US" sz="2200" baseline="30000" dirty="0">
                <a:solidFill>
                  <a:srgbClr val="0070C0"/>
                </a:solidFill>
                <a:cs typeface="Arial" panose="020B0604020202020204" pitchFamily="34" charset="0"/>
              </a:rPr>
              <a:t>1</a:t>
            </a:r>
            <a:r>
              <a:rPr lang="en-US" sz="2200" dirty="0">
                <a:solidFill>
                  <a:srgbClr val="0070C0"/>
                </a:solidFill>
                <a:cs typeface="Arial" panose="020B0604020202020204" pitchFamily="34" charset="0"/>
              </a:rPr>
              <a:t>University of Maryland, Baltimore County</a:t>
            </a:r>
          </a:p>
          <a:p>
            <a:r>
              <a:rPr lang="en-US" sz="2200" baseline="30000" dirty="0">
                <a:solidFill>
                  <a:srgbClr val="0070C0"/>
                </a:solidFill>
                <a:cs typeface="Arial" panose="020B0604020202020204" pitchFamily="34" charset="0"/>
              </a:rPr>
              <a:t>2</a:t>
            </a:r>
            <a:r>
              <a:rPr lang="en-US" sz="2200" dirty="0">
                <a:solidFill>
                  <a:srgbClr val="0070C0"/>
                </a:solidFill>
                <a:cs typeface="Arial" panose="020B0604020202020204" pitchFamily="34" charset="0"/>
              </a:rPr>
              <a:t>Hong Kong University of Science and Technology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9B3CC4-3AB3-403F-93BD-4541B612EB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35" y="580490"/>
            <a:ext cx="3319768" cy="76480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A6F06D-B464-48D6-9D97-845C367CF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l-SI"/>
              <a:t>#TheWebConf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7775C4-8092-448B-AA5E-3B0E273B1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E9E93-F5B7-41CF-87FD-BEE5F3037F45}" type="datetime1">
              <a:rPr lang="en-US" smtClean="0"/>
              <a:t>3/24/2021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0991FD6-E3B0-47F3-B68E-FE7B66DAA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75416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E7D08-3CEC-4AFE-B7B7-A8C50412D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Problem Formulation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EEE2A0-5EAB-47EF-93DB-F98B4D2047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1" y="1690689"/>
                <a:ext cx="10612272" cy="4014076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b="1" dirty="0">
                    <a:solidFill>
                      <a:srgbClr val="0070C0"/>
                    </a:solidFill>
                  </a:rPr>
                  <a:t>Assumption: </a:t>
                </a:r>
                <a:r>
                  <a:rPr lang="en-US" dirty="0"/>
                  <a:t>items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are divided into non-sensitive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sensitive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1" algn="just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can be Facebook pages where user preferences may reasonably be influenced by gender, race etc. </a:t>
                </a:r>
              </a:p>
              <a:p>
                <a:pPr lvl="2" algn="just"/>
                <a:r>
                  <a:rPr lang="en-US" dirty="0"/>
                  <a:t>typically, large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data</a:t>
                </a:r>
              </a:p>
              <a:p>
                <a:pPr lvl="1" algn="just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may be the user's </a:t>
                </a:r>
                <a:r>
                  <a:rPr lang="en-US" dirty="0">
                    <a:solidFill>
                      <a:srgbClr val="FF0000"/>
                    </a:solidFill>
                  </a:rPr>
                  <a:t>occupation</a:t>
                </a:r>
                <a:r>
                  <a:rPr lang="en-US" dirty="0"/>
                  <a:t> or </a:t>
                </a:r>
                <a:r>
                  <a:rPr lang="en-US" dirty="0">
                    <a:solidFill>
                      <a:srgbClr val="FF0000"/>
                    </a:solidFill>
                  </a:rPr>
                  <a:t>academic concentration </a:t>
                </a:r>
                <a:r>
                  <a:rPr lang="en-US" dirty="0"/>
                  <a:t>provided in their social media profiles</a:t>
                </a:r>
              </a:p>
              <a:p>
                <a:pPr lvl="2" algn="just"/>
                <a:r>
                  <a:rPr lang="en-US" dirty="0"/>
                  <a:t>each user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may typically be associated with only a single occupation</a:t>
                </a:r>
              </a:p>
              <a:p>
                <a:pPr lvl="2" algn="just"/>
                <a:r>
                  <a:rPr lang="en-US" dirty="0"/>
                  <a:t>recommendations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should be unrelated to the users’ protected attribute</a:t>
                </a:r>
              </a:p>
              <a:p>
                <a:pPr marL="914400" lvl="2" indent="0" algn="just">
                  <a:buNone/>
                </a:pPr>
                <a:endParaRPr lang="en-US" dirty="0"/>
              </a:p>
              <a:p>
                <a:pPr algn="just"/>
                <a:r>
                  <a:rPr lang="en-US" b="1" dirty="0">
                    <a:solidFill>
                      <a:srgbClr val="0070C0"/>
                    </a:solidFill>
                  </a:rPr>
                  <a:t>Challenge: </a:t>
                </a:r>
                <a:r>
                  <a:rPr lang="en-US" dirty="0"/>
                  <a:t>data sparsity in the observed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 interactions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EEE2A0-5EAB-47EF-93DB-F98B4D2047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1" y="1690689"/>
                <a:ext cx="10612272" cy="4014076"/>
              </a:xfrm>
              <a:blipFill>
                <a:blip r:embed="rId2"/>
                <a:stretch>
                  <a:fillRect l="-1034" t="-2428" r="-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65BC46-0A69-41ED-9FA9-D8003F679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l-SI"/>
              <a:t>#TheWebConf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26546A6-51AA-4D31-8F6C-59ED0C733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10A8B-803A-4E94-B7F2-B555B0CFD039}" type="datetime1">
              <a:rPr lang="en-US" smtClean="0"/>
              <a:t>3/24/2021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D1B6436-1920-4880-A3CB-C09CC4FF2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049575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27712-DAA1-40AE-BB9F-DB4694F6B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Neural Collaborative Filtering (NCF)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96A27-947D-4FAD-BC7D-E84972FF2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9050"/>
            <a:ext cx="10515600" cy="1325563"/>
          </a:xfrm>
        </p:spPr>
        <p:txBody>
          <a:bodyPr/>
          <a:lstStyle/>
          <a:p>
            <a:pPr algn="just"/>
            <a:r>
              <a:rPr lang="en-US" dirty="0"/>
              <a:t>Replaces the matrix factorization with a multilayer neural network</a:t>
            </a:r>
          </a:p>
          <a:p>
            <a:pPr lvl="1" algn="just"/>
            <a:r>
              <a:rPr lang="en-US" dirty="0"/>
              <a:t>State-of-the-art recommendation performance for implicit feedback problem</a:t>
            </a:r>
          </a:p>
          <a:p>
            <a:pPr lvl="1" algn="just"/>
            <a:r>
              <a:rPr lang="en-US" dirty="0"/>
              <a:t>But no fairness interventions</a:t>
            </a:r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1F3B6640-D119-4364-BBEB-4CD39E17C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146" y="2881788"/>
            <a:ext cx="5573026" cy="3102427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5D0470-6F9E-48BA-9F9B-7F1EDEA63CA1}"/>
              </a:ext>
            </a:extLst>
          </p:cNvPr>
          <p:cNvSpPr txBox="1">
            <a:spLocks/>
          </p:cNvSpPr>
          <p:nvPr/>
        </p:nvSpPr>
        <p:spPr>
          <a:xfrm>
            <a:off x="7987412" y="5921151"/>
            <a:ext cx="2155520" cy="434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X. He et al., WWW, 2017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BAE69-2498-4413-906D-2B12798BF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l-SI"/>
              <a:t>#TheWebConf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B2FBEDB-4E34-415C-99A7-616129FB8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7E647-51EC-411A-9265-6E1277AA00D1}" type="datetime1">
              <a:rPr lang="en-US" smtClean="0"/>
              <a:t>3/24/2021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1BBB3F1-046B-4A6F-9F98-91D5B2614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036427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B90E5-F415-4EE1-9769-E07A204C2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Fairness Metrics</a:t>
            </a:r>
          </a:p>
        </p:txBody>
      </p:sp>
      <p:sp>
        <p:nvSpPr>
          <p:cNvPr id="4" name="Content Placeholder 2 1">
            <a:extLst>
              <a:ext uri="{FF2B5EF4-FFF2-40B4-BE49-F238E27FC236}">
                <a16:creationId xmlns:a16="http://schemas.microsoft.com/office/drawing/2014/main" id="{EDB85658-9828-4364-BA94-FA91601A9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4251"/>
            <a:ext cx="10753279" cy="434904"/>
          </a:xfrm>
        </p:spPr>
        <p:txBody>
          <a:bodyPr>
            <a:noAutofit/>
          </a:bodyPr>
          <a:lstStyle/>
          <a:p>
            <a:pPr algn="just"/>
            <a:r>
              <a:rPr lang="en-US" b="1" dirty="0"/>
              <a:t>Differential Fairness (DF)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A5E8B4-57FF-4EFD-B6C4-5C84A2A39DA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511" y="2957155"/>
            <a:ext cx="6995740" cy="1591439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411B4F4-1100-4BA3-A9BA-85229E75E42C}"/>
              </a:ext>
            </a:extLst>
          </p:cNvPr>
          <p:cNvCxnSpPr>
            <a:cxnSpLocks/>
          </p:cNvCxnSpPr>
          <p:nvPr/>
        </p:nvCxnSpPr>
        <p:spPr>
          <a:xfrm>
            <a:off x="4087674" y="2730377"/>
            <a:ext cx="597663" cy="17830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4EAC9C1-EC52-4E57-A6AD-EE20C8817243}"/>
              </a:ext>
            </a:extLst>
          </p:cNvPr>
          <p:cNvSpPr txBox="1"/>
          <p:nvPr/>
        </p:nvSpPr>
        <p:spPr>
          <a:xfrm>
            <a:off x="2837684" y="2369690"/>
            <a:ext cx="1733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AI/ML systems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08CDD72-6D40-4472-9701-4F5C0A4E58D8}"/>
              </a:ext>
            </a:extLst>
          </p:cNvPr>
          <p:cNvCxnSpPr>
            <a:cxnSpLocks/>
          </p:cNvCxnSpPr>
          <p:nvPr/>
        </p:nvCxnSpPr>
        <p:spPr>
          <a:xfrm flipH="1">
            <a:off x="5569939" y="2394572"/>
            <a:ext cx="184388" cy="56258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9F815F0-3BA0-45A6-A382-564A75780144}"/>
              </a:ext>
            </a:extLst>
          </p:cNvPr>
          <p:cNvSpPr txBox="1"/>
          <p:nvPr/>
        </p:nvSpPr>
        <p:spPr>
          <a:xfrm>
            <a:off x="4754103" y="1994462"/>
            <a:ext cx="26837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Measures fairness cost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782F036-1AD9-4D95-AFEF-EB94A7FCA0CB}"/>
              </a:ext>
            </a:extLst>
          </p:cNvPr>
          <p:cNvCxnSpPr>
            <a:cxnSpLocks/>
          </p:cNvCxnSpPr>
          <p:nvPr/>
        </p:nvCxnSpPr>
        <p:spPr>
          <a:xfrm>
            <a:off x="8859652" y="2470453"/>
            <a:ext cx="0" cy="44089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145E112-61D6-4AD1-8764-2A2B3BBC7B13}"/>
              </a:ext>
            </a:extLst>
          </p:cNvPr>
          <p:cNvSpPr txBox="1"/>
          <p:nvPr/>
        </p:nvSpPr>
        <p:spPr>
          <a:xfrm>
            <a:off x="8436573" y="1762567"/>
            <a:ext cx="2476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Protected attributes,</a:t>
            </a:r>
          </a:p>
          <a:p>
            <a:r>
              <a:rPr lang="en-US" sz="2000" dirty="0">
                <a:solidFill>
                  <a:srgbClr val="0070C0"/>
                </a:solidFill>
              </a:rPr>
              <a:t>e.g. gender, race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804A5FF-4847-4544-8147-C65DA2A47442}"/>
              </a:ext>
            </a:extLst>
          </p:cNvPr>
          <p:cNvCxnSpPr>
            <a:cxnSpLocks/>
          </p:cNvCxnSpPr>
          <p:nvPr/>
        </p:nvCxnSpPr>
        <p:spPr>
          <a:xfrm flipV="1">
            <a:off x="9087234" y="3168478"/>
            <a:ext cx="0" cy="32997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E6D722D-6392-40BE-939A-25C19B8AEFA2}"/>
              </a:ext>
            </a:extLst>
          </p:cNvPr>
          <p:cNvSpPr txBox="1"/>
          <p:nvPr/>
        </p:nvSpPr>
        <p:spPr>
          <a:xfrm>
            <a:off x="8639061" y="3498453"/>
            <a:ext cx="3116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Distributions which could</a:t>
            </a:r>
            <a:br>
              <a:rPr lang="en-US" sz="2000" dirty="0">
                <a:solidFill>
                  <a:srgbClr val="0070C0"/>
                </a:solidFill>
              </a:rPr>
            </a:br>
            <a:r>
              <a:rPr lang="en-US" sz="2000" dirty="0">
                <a:solidFill>
                  <a:srgbClr val="0070C0"/>
                </a:solidFill>
              </a:rPr>
              <a:t>have generated the data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75475B-5282-46A7-8FED-B32FC4D88135}"/>
              </a:ext>
            </a:extLst>
          </p:cNvPr>
          <p:cNvSpPr txBox="1"/>
          <p:nvPr/>
        </p:nvSpPr>
        <p:spPr>
          <a:xfrm>
            <a:off x="2719136" y="5341319"/>
            <a:ext cx="7477956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Key idea: </a:t>
            </a:r>
            <a:r>
              <a:rPr lang="en-US" sz="2400" dirty="0">
                <a:solidFill>
                  <a:srgbClr val="0070C0"/>
                </a:solidFill>
              </a:rPr>
              <a:t>ratios of probabilities of outcomes bounded for any pair of values of protected attributes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72C776D-00A5-43DF-B60E-21B95A5D2982}"/>
              </a:ext>
            </a:extLst>
          </p:cNvPr>
          <p:cNvCxnSpPr>
            <a:cxnSpLocks/>
          </p:cNvCxnSpPr>
          <p:nvPr/>
        </p:nvCxnSpPr>
        <p:spPr>
          <a:xfrm flipV="1">
            <a:off x="4850287" y="4054363"/>
            <a:ext cx="719652" cy="6371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56A96FC-1968-4EF4-B8FB-8274AAB2F7B4}"/>
              </a:ext>
            </a:extLst>
          </p:cNvPr>
          <p:cNvSpPr txBox="1"/>
          <p:nvPr/>
        </p:nvSpPr>
        <p:spPr>
          <a:xfrm>
            <a:off x="2290488" y="4500674"/>
            <a:ext cx="2559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Probabilities w.r.t. data and mechanism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FDC3DD61-4607-4796-8851-0636D12F132E}"/>
              </a:ext>
            </a:extLst>
          </p:cNvPr>
          <p:cNvSpPr txBox="1">
            <a:spLocks/>
          </p:cNvSpPr>
          <p:nvPr/>
        </p:nvSpPr>
        <p:spPr>
          <a:xfrm>
            <a:off x="8737634" y="4622584"/>
            <a:ext cx="3017489" cy="434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J </a:t>
            </a:r>
            <a:r>
              <a:rPr lang="en-US" sz="1400" dirty="0" err="1"/>
              <a:t>Foulds</a:t>
            </a:r>
            <a:r>
              <a:rPr lang="en-US" sz="1400" dirty="0"/>
              <a:t> et al., ICDE, 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062402-49D7-4126-930F-C87E61622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l-SI"/>
              <a:t>#TheWebConf</a:t>
            </a:r>
            <a:endParaRPr lang="en-US" dirty="0"/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5C8719ED-B833-4DC1-9498-B43541E59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387E5-888D-4D21-ACB8-7164CA658020}" type="datetime1">
              <a:rPr lang="en-US" smtClean="0"/>
              <a:t>3/24/2021</a:t>
            </a:fld>
            <a:endParaRPr 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C8DA3088-D3A8-4BA0-A471-76CBB4DAF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974757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B90E5-F415-4EE1-9769-E07A204C2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Fairness Metrics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 1">
                <a:extLst>
                  <a:ext uri="{FF2B5EF4-FFF2-40B4-BE49-F238E27FC236}">
                    <a16:creationId xmlns:a16="http://schemas.microsoft.com/office/drawing/2014/main" id="{EDB85658-9828-4364-BA94-FA91601A92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4251"/>
                <a:ext cx="10753279" cy="434904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en-US" b="1" dirty="0"/>
                  <a:t>Absolute Unfairness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𝒂𝒃𝒔</m:t>
                        </m:r>
                      </m:sub>
                    </m:sSub>
                  </m:oMath>
                </a14:m>
                <a:r>
                  <a:rPr lang="en-US" b="1" dirty="0"/>
                  <a:t>)</a:t>
                </a:r>
              </a:p>
            </p:txBody>
          </p:sp>
        </mc:Choice>
        <mc:Fallback xmlns="">
          <p:sp>
            <p:nvSpPr>
              <p:cNvPr id="4" name="Content Placeholder 2 1">
                <a:extLst>
                  <a:ext uri="{FF2B5EF4-FFF2-40B4-BE49-F238E27FC236}">
                    <a16:creationId xmlns:a16="http://schemas.microsoft.com/office/drawing/2014/main" id="{EDB85658-9828-4364-BA94-FA91601A92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4251"/>
                <a:ext cx="10753279" cy="434904"/>
              </a:xfrm>
              <a:blipFill>
                <a:blip r:embed="rId3"/>
                <a:stretch>
                  <a:fillRect l="-1021" t="-22535" b="-50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 descr="\documentclass{article}&#10;\usepackage{amsmath}&#10;\pagestyle{empty}&#10;\begin{document}&#10;&#10;&#10;$    U_{abs} = \frac{1}{N}\sum_{j=1}^{N}||(E_{D}[\hat{y}_{ui}]_j-E_{D}[r]_j)|-|(E_{A}[\hat{y}_{ui}]_j-E_{A}[r]_j)||$&#10;&#10;\end{document}" title="IguanaTex Bitmap Display">
            <a:extLst>
              <a:ext uri="{FF2B5EF4-FFF2-40B4-BE49-F238E27FC236}">
                <a16:creationId xmlns:a16="http://schemas.microsoft.com/office/drawing/2014/main" id="{35D75892-4C83-4E38-85E2-C58BACE0541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365" y="3282914"/>
            <a:ext cx="6308216" cy="3351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3BA4AC7-6399-4EEF-9EFD-13FEE19AE56E}"/>
                  </a:ext>
                </a:extLst>
              </p:cNvPr>
              <p:cNvSpPr txBox="1"/>
              <p:nvPr/>
            </p:nvSpPr>
            <p:spPr>
              <a:xfrm>
                <a:off x="1544767" y="2212964"/>
                <a:ext cx="358606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0070C0"/>
                    </a:solidFill>
                  </a:rPr>
                  <a:t>Average predicted score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000" b="1" dirty="0">
                    <a:solidFill>
                      <a:srgbClr val="0070C0"/>
                    </a:solidFill>
                  </a:rPr>
                  <a:t>-</a:t>
                </a:r>
                <a:r>
                  <a:rPr lang="en-US" sz="2000" dirty="0" err="1">
                    <a:solidFill>
                      <a:srgbClr val="0070C0"/>
                    </a:solidFill>
                  </a:rPr>
                  <a:t>th</a:t>
                </a:r>
                <a:r>
                  <a:rPr lang="en-US" sz="2000" dirty="0">
                    <a:solidFill>
                      <a:srgbClr val="0070C0"/>
                    </a:solidFill>
                  </a:rPr>
                  <a:t> item for disadvantaged users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3BA4AC7-6399-4EEF-9EFD-13FEE19AE5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767" y="2212964"/>
                <a:ext cx="3586061" cy="707886"/>
              </a:xfrm>
              <a:prstGeom prst="rect">
                <a:avLst/>
              </a:prstGeom>
              <a:blipFill>
                <a:blip r:embed="rId5"/>
                <a:stretch>
                  <a:fillRect l="-1698"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401C768-DD06-46FB-8962-1223F6A77E6D}"/>
              </a:ext>
            </a:extLst>
          </p:cNvPr>
          <p:cNvCxnSpPr>
            <a:cxnSpLocks/>
          </p:cNvCxnSpPr>
          <p:nvPr/>
        </p:nvCxnSpPr>
        <p:spPr>
          <a:xfrm>
            <a:off x="4217158" y="2934498"/>
            <a:ext cx="230087" cy="36739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D594FA3-37CF-47A1-B707-FA80E21E7E49}"/>
                  </a:ext>
                </a:extLst>
              </p:cNvPr>
              <p:cNvSpPr txBox="1"/>
              <p:nvPr/>
            </p:nvSpPr>
            <p:spPr>
              <a:xfrm>
                <a:off x="6731533" y="2076293"/>
                <a:ext cx="343245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0070C0"/>
                    </a:solidFill>
                  </a:rPr>
                  <a:t>Average predicted score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000" b="1" dirty="0">
                    <a:solidFill>
                      <a:srgbClr val="0070C0"/>
                    </a:solidFill>
                  </a:rPr>
                  <a:t>-</a:t>
                </a:r>
                <a:r>
                  <a:rPr lang="en-US" sz="2000" dirty="0" err="1">
                    <a:solidFill>
                      <a:srgbClr val="0070C0"/>
                    </a:solidFill>
                  </a:rPr>
                  <a:t>th</a:t>
                </a:r>
                <a:r>
                  <a:rPr lang="en-US" sz="2000" dirty="0">
                    <a:solidFill>
                      <a:srgbClr val="0070C0"/>
                    </a:solidFill>
                  </a:rPr>
                  <a:t> item for advantaged users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D594FA3-37CF-47A1-B707-FA80E21E7E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533" y="2076293"/>
                <a:ext cx="3432458" cy="707886"/>
              </a:xfrm>
              <a:prstGeom prst="rect">
                <a:avLst/>
              </a:prstGeom>
              <a:blipFill>
                <a:blip r:embed="rId6"/>
                <a:stretch>
                  <a:fillRect l="-1776" t="-5172" r="-7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61655BC-AC99-43D2-B3ED-8620ECF75F57}"/>
              </a:ext>
            </a:extLst>
          </p:cNvPr>
          <p:cNvCxnSpPr>
            <a:cxnSpLocks/>
          </p:cNvCxnSpPr>
          <p:nvPr/>
        </p:nvCxnSpPr>
        <p:spPr>
          <a:xfrm flipH="1">
            <a:off x="7061174" y="2784179"/>
            <a:ext cx="395917" cy="5177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A45CBB7-9648-4F86-99F6-1BF76F5C87E7}"/>
              </a:ext>
            </a:extLst>
          </p:cNvPr>
          <p:cNvSpPr txBox="1"/>
          <p:nvPr/>
        </p:nvSpPr>
        <p:spPr>
          <a:xfrm>
            <a:off x="2078718" y="4091141"/>
            <a:ext cx="42768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Average score for disadvantaged users 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1E5034A-FC89-4D1D-B40A-D553F1E5B8B3}"/>
              </a:ext>
            </a:extLst>
          </p:cNvPr>
          <p:cNvCxnSpPr>
            <a:cxnSpLocks/>
          </p:cNvCxnSpPr>
          <p:nvPr/>
        </p:nvCxnSpPr>
        <p:spPr>
          <a:xfrm flipV="1">
            <a:off x="5018232" y="3593403"/>
            <a:ext cx="610058" cy="52338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7CCB17D9-64DD-4484-A277-8B1FF13342DB}"/>
              </a:ext>
            </a:extLst>
          </p:cNvPr>
          <p:cNvSpPr txBox="1"/>
          <p:nvPr/>
        </p:nvSpPr>
        <p:spPr>
          <a:xfrm>
            <a:off x="7259132" y="4116785"/>
            <a:ext cx="3888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Average score for advantaged users 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09B638B-1E0A-4C26-8C24-6920E8DD2AC3}"/>
              </a:ext>
            </a:extLst>
          </p:cNvPr>
          <p:cNvCxnSpPr>
            <a:cxnSpLocks/>
          </p:cNvCxnSpPr>
          <p:nvPr/>
        </p:nvCxnSpPr>
        <p:spPr>
          <a:xfrm flipH="1" flipV="1">
            <a:off x="8182303" y="3618050"/>
            <a:ext cx="599090" cy="5198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ooter Placeholder 4">
            <a:extLst>
              <a:ext uri="{FF2B5EF4-FFF2-40B4-BE49-F238E27FC236}">
                <a16:creationId xmlns:a16="http://schemas.microsoft.com/office/drawing/2014/main" id="{332BE297-86C5-4D2A-900C-67CD2E923D48}"/>
              </a:ext>
            </a:extLst>
          </p:cNvPr>
          <p:cNvSpPr txBox="1">
            <a:spLocks/>
          </p:cNvSpPr>
          <p:nvPr/>
        </p:nvSpPr>
        <p:spPr>
          <a:xfrm>
            <a:off x="8531772" y="4526899"/>
            <a:ext cx="2822028" cy="4887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S. Yao and B. Huang, </a:t>
            </a:r>
            <a:r>
              <a:rPr lang="en-US" sz="1400" dirty="0" err="1"/>
              <a:t>NeurIPS</a:t>
            </a:r>
            <a:r>
              <a:rPr lang="en-US" sz="1400" dirty="0"/>
              <a:t>, 2017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42A37AC-6B88-469E-9066-B396ADA75276}"/>
              </a:ext>
            </a:extLst>
          </p:cNvPr>
          <p:cNvSpPr txBox="1"/>
          <p:nvPr/>
        </p:nvSpPr>
        <p:spPr>
          <a:xfrm>
            <a:off x="2663448" y="5246043"/>
            <a:ext cx="7102781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Key idea: </a:t>
            </a:r>
            <a:r>
              <a:rPr lang="en-US" sz="2400" dirty="0">
                <a:solidFill>
                  <a:srgbClr val="0070C0"/>
                </a:solidFill>
              </a:rPr>
              <a:t>measures differences in absolute estimation error across user types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311811-1430-40D5-BE72-4B4828B1D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l-SI"/>
              <a:t>#TheWebConf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92DA451-1B36-4D56-9C8E-D072F32AA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6E80C-B0AD-4E93-AC2F-7D64C2BC7EAC}" type="datetime1">
              <a:rPr lang="en-US" smtClean="0"/>
              <a:t>3/24/2021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EEB502A-F18A-4B90-975C-A95204A0A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752827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\documentclass{article}&#10;\usepackage{amsmath}&#10;\pagestyle{empty}&#10;\begin{document}&#10;&#10;&#10;\begin{align}&#10;\begin{split}&#10;%\hspace{-0.1cm}&#10;    {z}_1 = \phi_1({p}_u,{q}_i) = {\begin{bmatrix}{p}_u\\{q}_i \end{bmatrix}} \mbox{ , } &#10;    {z}_2 = \phi_2(z_1) = a_2(W_{2}^{T}z_1 + b_2) \mbox{ , } &#10;    %\vdots\\&#10;    \ldots \mbox{ , }\\&#10;    \phi_L(z_{L-1}) = a_L(W_{L}^{T}z_{L-1} + b_L) \mbox{ ,  } %\\&#10;    \hat{y}_{ui} = \sigma(h^{T}\phi_L(z_{L-1})) \nonumber&#10;\end{split}&#10;\end{align}&#10;&#10;where $z_l$, $\phi_l$, $W_l$, $b_l$, and $a_l$ denote the neuron values, mapping function, weight, intercept term, and activation function for the $l$-th layer's perceptron&#10;&#10;\end{document}" title="IguanaTex Bitmap Display">
            <a:extLst>
              <a:ext uri="{FF2B5EF4-FFF2-40B4-BE49-F238E27FC236}">
                <a16:creationId xmlns:a16="http://schemas.microsoft.com/office/drawing/2014/main" id="{7922AF3A-4B6D-46DE-9D20-6504BF9D5FD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06" y="4652707"/>
            <a:ext cx="5574150" cy="118463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BB5625-DBED-4C1E-9E93-E1C7C06BC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008" y="238997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Neural Fair Collaborative Filtering (NFCF)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754E4-DFB5-4A76-963F-148059BA6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008" y="1506200"/>
            <a:ext cx="5405747" cy="2478361"/>
          </a:xfrm>
        </p:spPr>
        <p:txBody>
          <a:bodyPr/>
          <a:lstStyle/>
          <a:p>
            <a:r>
              <a:rPr lang="en-US" dirty="0"/>
              <a:t>The main components in NFCF: </a:t>
            </a:r>
          </a:p>
          <a:p>
            <a:pPr lvl="1"/>
            <a:r>
              <a:rPr lang="en-US" sz="2200" dirty="0"/>
              <a:t>an NCF model</a:t>
            </a:r>
          </a:p>
          <a:p>
            <a:pPr lvl="1"/>
            <a:r>
              <a:rPr lang="en-US" sz="2200" dirty="0"/>
              <a:t>pre-training user and non-sensitive item embeddings </a:t>
            </a:r>
          </a:p>
          <a:p>
            <a:pPr lvl="1"/>
            <a:r>
              <a:rPr lang="en-US" sz="2200" dirty="0"/>
              <a:t>de-biasing pre-trained user embeddings</a:t>
            </a:r>
          </a:p>
          <a:p>
            <a:pPr lvl="1"/>
            <a:r>
              <a:rPr lang="en-US" sz="2200" dirty="0"/>
              <a:t>fine-tuning with a fairness penalty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F1A284-D9F1-4586-A394-3BDF17D43546}"/>
              </a:ext>
            </a:extLst>
          </p:cNvPr>
          <p:cNvSpPr txBox="1"/>
          <p:nvPr/>
        </p:nvSpPr>
        <p:spPr>
          <a:xfrm>
            <a:off x="6496050" y="5281235"/>
            <a:ext cx="51055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70C0"/>
                </a:solidFill>
              </a:rPr>
              <a:t>We will show the value of each component with an ablation study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EB9375-297C-44DB-987C-EFF354F445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7459" y="1730291"/>
            <a:ext cx="5877834" cy="357485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AE7B4C2-1D59-458B-9E38-884BA951DB56}"/>
              </a:ext>
            </a:extLst>
          </p:cNvPr>
          <p:cNvSpPr txBox="1">
            <a:spLocks/>
          </p:cNvSpPr>
          <p:nvPr/>
        </p:nvSpPr>
        <p:spPr>
          <a:xfrm>
            <a:off x="649008" y="4150292"/>
            <a:ext cx="5378451" cy="5654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/>
              <a:t>The DNN under the model is defined as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9EC4001-C6F3-433B-90A1-3B478D3FC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l-SI"/>
              <a:t>#TheWebConf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B6D7731-9971-4064-B9B3-B364F9E7C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1168D-1D25-4539-AE67-3F8B706236B8}" type="datetime1">
              <a:rPr lang="en-US" smtClean="0"/>
              <a:t>3/24/2021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06D22F47-B1D1-4814-A836-1A291C7A2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790695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E94C3-FF7D-44CB-AE56-4C55A7C49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691"/>
            <a:ext cx="10515600" cy="1325563"/>
          </a:xfrm>
        </p:spPr>
        <p:txBody>
          <a:bodyPr/>
          <a:lstStyle/>
          <a:p>
            <a:r>
              <a:rPr lang="en-US" b="1" dirty="0"/>
              <a:t>Step-1: Pre-training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1B430-ACAE-41BF-B9F5-B7F4B03B0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9254"/>
            <a:ext cx="10515600" cy="4808483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/>
              <a:t>NCF is trained to predict users' interactions with non-sensitive items (e.g. ``liked'' social media pages) via back-propagation</a:t>
            </a:r>
          </a:p>
          <a:p>
            <a:pPr lvl="1" algn="just"/>
            <a:r>
              <a:rPr lang="en-US" dirty="0"/>
              <a:t>No fairness interventions</a:t>
            </a:r>
          </a:p>
          <a:p>
            <a:pPr marL="457200" lvl="1" indent="0" algn="just">
              <a:buNone/>
            </a:pPr>
            <a:endParaRPr lang="en-US" dirty="0"/>
          </a:p>
          <a:p>
            <a:pPr algn="just"/>
            <a:r>
              <a:rPr lang="en-US" dirty="0"/>
              <a:t>This leverages plentiful non-sensitive social media data to learn user embeddings of the user's preference and network weights</a:t>
            </a:r>
          </a:p>
          <a:p>
            <a:pPr lvl="1" algn="just"/>
            <a:r>
              <a:rPr lang="en-US" dirty="0"/>
              <a:t>But it may introduce demographic bias due to correlations with demographics</a:t>
            </a:r>
          </a:p>
          <a:p>
            <a:pPr lvl="1" algn="just"/>
            <a:r>
              <a:rPr lang="en-US" dirty="0"/>
              <a:t>E.g., </a:t>
            </a:r>
            <a:r>
              <a:rPr lang="en-US" dirty="0">
                <a:solidFill>
                  <a:srgbClr val="FF0000"/>
                </a:solidFill>
              </a:rPr>
              <a:t>liking the “Barbie doll” page typically correlates with user gender</a:t>
            </a:r>
          </a:p>
          <a:p>
            <a:pPr marL="457200" lvl="1" indent="0" algn="just">
              <a:buNone/>
            </a:pPr>
            <a:endParaRPr lang="en-US" dirty="0">
              <a:solidFill>
                <a:srgbClr val="FF0000"/>
              </a:solidFill>
            </a:endParaRPr>
          </a:p>
          <a:p>
            <a:pPr algn="just"/>
            <a:r>
              <a:rPr lang="en-US" dirty="0"/>
              <a:t>Our aim is to leverage the valuable signal of the user's preferences for improved sensitive item recommendations</a:t>
            </a:r>
          </a:p>
          <a:p>
            <a:pPr lvl="1" algn="just"/>
            <a:r>
              <a:rPr lang="en-US" dirty="0"/>
              <a:t>But also address the problems with it regarding bias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5F8939-06E0-4056-8F9F-9B33064F8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l-SI"/>
              <a:t>#TheWebConf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097D992-EF50-4BFE-8058-F8CC46382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D41A-6504-446A-B6D0-AC4EE25E2BA5}" type="datetime1">
              <a:rPr lang="en-US" smtClean="0"/>
              <a:t>3/24/2021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C9FE124-815F-4CAE-A303-18E8BF8A3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635314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8F985-B185-4B12-910E-F673D7C0F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9001"/>
            <a:ext cx="10515600" cy="1069537"/>
          </a:xfrm>
        </p:spPr>
        <p:txBody>
          <a:bodyPr/>
          <a:lstStyle/>
          <a:p>
            <a:r>
              <a:rPr lang="en-US" b="1" dirty="0"/>
              <a:t>Step-2: De-biasing Embeddings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8525E-CEB6-40BD-BE24-60170CA2B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8539"/>
            <a:ext cx="10515600" cy="1844564"/>
          </a:xfrm>
        </p:spPr>
        <p:txBody>
          <a:bodyPr/>
          <a:lstStyle/>
          <a:p>
            <a:r>
              <a:rPr lang="en-US" dirty="0"/>
              <a:t>The user embeddings from step-1 are </a:t>
            </a:r>
            <a:r>
              <a:rPr lang="en-US" b="1" dirty="0">
                <a:solidFill>
                  <a:srgbClr val="0070C0"/>
                </a:solidFill>
              </a:rPr>
              <a:t>de-biased</a:t>
            </a:r>
          </a:p>
          <a:p>
            <a:r>
              <a:rPr lang="en-US" dirty="0"/>
              <a:t>We adapt  a very recent work on attenuating bias in word vectors (</a:t>
            </a:r>
            <a:r>
              <a:rPr lang="en-US" i="1" dirty="0"/>
              <a:t>Dev et al., 2019</a:t>
            </a:r>
            <a:r>
              <a:rPr lang="en-US" dirty="0"/>
              <a:t>) to the task of collaborative filtering</a:t>
            </a:r>
          </a:p>
          <a:p>
            <a:pPr lvl="1"/>
            <a:r>
              <a:rPr lang="en-US" dirty="0"/>
              <a:t>First, we compute </a:t>
            </a:r>
            <a:r>
              <a:rPr lang="en-US" dirty="0">
                <a:solidFill>
                  <a:srgbClr val="0070C0"/>
                </a:solidFill>
              </a:rPr>
              <a:t>group specific bias direction for female (or male) users </a:t>
            </a:r>
            <a:r>
              <a:rPr lang="en-US" dirty="0"/>
              <a:t>as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\documentclass{article}&#10;\usepackage{amsmath}&#10;\pagestyle{empty}&#10;\begin{document}&#10;&#10;&#10;$    v_{female} = \frac{1}{n_f}(f_1+f_2+\dots +f_n)$&#10;&#10;\end{document}" title="IguanaTex Bitmap Display">
            <a:extLst>
              <a:ext uri="{FF2B5EF4-FFF2-40B4-BE49-F238E27FC236}">
                <a16:creationId xmlns:a16="http://schemas.microsoft.com/office/drawing/2014/main" id="{2C5AFAF7-1AF8-495F-AC25-EF2D056E6F6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314" y="3214143"/>
            <a:ext cx="4273371" cy="42971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C97F6C9-ED48-4501-AF17-10D11DCB0589}"/>
              </a:ext>
            </a:extLst>
          </p:cNvPr>
          <p:cNvSpPr txBox="1">
            <a:spLocks/>
          </p:cNvSpPr>
          <p:nvPr/>
        </p:nvSpPr>
        <p:spPr>
          <a:xfrm>
            <a:off x="838199" y="3920362"/>
            <a:ext cx="10515600" cy="557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Then, we compute the </a:t>
            </a:r>
            <a:r>
              <a:rPr lang="en-US" dirty="0">
                <a:solidFill>
                  <a:srgbClr val="0070C0"/>
                </a:solidFill>
              </a:rPr>
              <a:t>overall gender bias vector </a:t>
            </a:r>
            <a:r>
              <a:rPr lang="en-US" dirty="0"/>
              <a:t>using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\documentclass{article}&#10;\usepackage{amsmath}&#10;\pagestyle{empty}&#10;\begin{document}&#10;&#10;&#10;$    v_{B} = \frac{v_{female}-v_{male}}{||v_{female}-v_{male}||}$&#10;&#10;\end{document}" title="IguanaTex Bitmap Display">
            <a:extLst>
              <a:ext uri="{FF2B5EF4-FFF2-40B4-BE49-F238E27FC236}">
                <a16:creationId xmlns:a16="http://schemas.microsoft.com/office/drawing/2014/main" id="{0020A54B-0E9C-4397-83E7-BBFE77F4352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799" y="4465712"/>
            <a:ext cx="2726400" cy="418743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B25C55E-16BB-4529-BE91-4125E9D0620F}"/>
              </a:ext>
            </a:extLst>
          </p:cNvPr>
          <p:cNvSpPr txBox="1">
            <a:spLocks/>
          </p:cNvSpPr>
          <p:nvPr/>
        </p:nvSpPr>
        <p:spPr>
          <a:xfrm>
            <a:off x="838199" y="5150074"/>
            <a:ext cx="10515600" cy="557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Finally, we </a:t>
            </a:r>
            <a:r>
              <a:rPr lang="en-US" dirty="0">
                <a:solidFill>
                  <a:srgbClr val="0070C0"/>
                </a:solidFill>
              </a:rPr>
              <a:t>de-bias each user embedding </a:t>
            </a:r>
            <a:r>
              <a:rPr lang="en-US" dirty="0"/>
              <a:t>by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 descr="\documentclass{article}&#10;\usepackage{amsmath}&#10;\pagestyle{empty}&#10;\begin{document}&#10;&#10;&#10;$    p_{u}' = p_{u} - (p_{u}\cdot v_{B})v_{B}$&#10;&#10;\end{document}" title="IguanaTex Bitmap Display">
            <a:extLst>
              <a:ext uri="{FF2B5EF4-FFF2-40B4-BE49-F238E27FC236}">
                <a16:creationId xmlns:a16="http://schemas.microsoft.com/office/drawing/2014/main" id="{18AA72E9-1AC3-451F-9AE7-9A403AF3218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970" y="5707121"/>
            <a:ext cx="2858057" cy="305371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149065-CD1A-4FE9-A59A-2BDDCF19C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l-SI"/>
              <a:t>#TheWebConf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73A5F68C-A744-4C41-B980-793522C78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4EE18-7ACA-4D6E-A284-371BB9A16E99}" type="datetime1">
              <a:rPr lang="en-US" smtClean="0"/>
              <a:t>3/24/2021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C574E119-DEE2-49C3-94FF-3A2C4A354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791290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9E16E-6AA2-4D78-83B5-F1631BA20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6295"/>
            <a:ext cx="5704490" cy="1325563"/>
          </a:xfrm>
        </p:spPr>
        <p:txBody>
          <a:bodyPr/>
          <a:lstStyle/>
          <a:p>
            <a:pPr algn="just"/>
            <a:r>
              <a:rPr lang="en-US" b="1" dirty="0"/>
              <a:t>Step-3: Fine-tuning with Fairness Interventions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EC6C1-88B8-468B-9E69-579C8EFA8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9497"/>
            <a:ext cx="10515600" cy="3197430"/>
          </a:xfrm>
        </p:spPr>
        <p:txBody>
          <a:bodyPr/>
          <a:lstStyle/>
          <a:p>
            <a:r>
              <a:rPr lang="en-US" dirty="0"/>
              <a:t>Transfer the de-biased user embeddings and pre-trained DNN's parameters to a model for recommending sensitive items</a:t>
            </a:r>
          </a:p>
          <a:p>
            <a:pPr lvl="1"/>
            <a:r>
              <a:rPr lang="en-US" dirty="0"/>
              <a:t>The model is fine-tuned for this task</a:t>
            </a:r>
          </a:p>
          <a:p>
            <a:pPr lvl="1"/>
            <a:r>
              <a:rPr lang="en-US" dirty="0"/>
              <a:t>A </a:t>
            </a:r>
            <a:r>
              <a:rPr lang="en-US" b="1" dirty="0">
                <a:solidFill>
                  <a:srgbClr val="0070C0"/>
                </a:solidFill>
              </a:rPr>
              <a:t>fairness penalty </a:t>
            </a:r>
            <a:r>
              <a:rPr lang="en-US" dirty="0"/>
              <a:t>is added to the objective function to address a second source of bias, e.g., demographic bias in the sensitive items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Using back-propagation, we fine-tune the model by minimizing</a:t>
            </a:r>
          </a:p>
          <a:p>
            <a:endParaRPr lang="en-US" dirty="0"/>
          </a:p>
        </p:txBody>
      </p:sp>
      <p:pic>
        <p:nvPicPr>
          <p:cNvPr id="4" name="Picture 3" descr="\documentclass{article}&#10;\usepackage{amsmath}&#10;\pagestyle{empty}&#10;\begin{document}&#10;&#10;&#10;$\epsilon_{mean} = \frac{1}{n_s}\sum_{i=1}^{n_s}\epsilon_i$; where $\epsilon_1, \epsilon_2, \dots \epsilon_{n_s}$ are the $\epsilon$'s for sensitive items&#10;&#10;\end{document}" title="IguanaTex Bitmap Display">
            <a:extLst>
              <a:ext uri="{FF2B5EF4-FFF2-40B4-BE49-F238E27FC236}">
                <a16:creationId xmlns:a16="http://schemas.microsoft.com/office/drawing/2014/main" id="{F0B2EB61-F6E2-4D85-AC50-772B45500CB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011" y="3875166"/>
            <a:ext cx="8515977" cy="371370"/>
          </a:xfrm>
          <a:prstGeom prst="rect">
            <a:avLst/>
          </a:prstGeom>
        </p:spPr>
      </p:pic>
      <p:pic>
        <p:nvPicPr>
          <p:cNvPr id="12" name="Picture 11" descr="\documentclass{article}&#10;\usepackage{amsmath}&#10;\pagestyle{empty}&#10;\begin{document}&#10;&#10;&#10;$    \underset{\textbf{W}}{\text{min}}[L_{\mathbf{\chi \cup \chi^{-}}}(\textbf{W}) + \lambda R_{\mathbf{\chi}}(\epsilon_{mean})]$&#10;&#10;\end{document}" title="IguanaTex Bitmap Display">
            <a:extLst>
              <a:ext uri="{FF2B5EF4-FFF2-40B4-BE49-F238E27FC236}">
                <a16:creationId xmlns:a16="http://schemas.microsoft.com/office/drawing/2014/main" id="{D3093CB8-EFA8-418F-A6BA-B31D6ADF75B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040" y="5370768"/>
            <a:ext cx="3340925" cy="353352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6E13D58-3EC3-4039-9060-A01FB49D96F0}"/>
              </a:ext>
            </a:extLst>
          </p:cNvPr>
          <p:cNvCxnSpPr>
            <a:cxnSpLocks/>
          </p:cNvCxnSpPr>
          <p:nvPr/>
        </p:nvCxnSpPr>
        <p:spPr>
          <a:xfrm>
            <a:off x="4330197" y="5177714"/>
            <a:ext cx="136568" cy="1475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EAE76F8-E904-4D07-8AF5-D992EDFE5973}"/>
              </a:ext>
            </a:extLst>
          </p:cNvPr>
          <p:cNvSpPr txBox="1"/>
          <p:nvPr/>
        </p:nvSpPr>
        <p:spPr>
          <a:xfrm>
            <a:off x="2802437" y="4880840"/>
            <a:ext cx="1606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Loss function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54E379F-E2C5-4A36-A846-B1EC916F16F8}"/>
              </a:ext>
            </a:extLst>
          </p:cNvPr>
          <p:cNvCxnSpPr>
            <a:cxnSpLocks/>
            <a:stCxn id="16" idx="0"/>
          </p:cNvCxnSpPr>
          <p:nvPr/>
        </p:nvCxnSpPr>
        <p:spPr>
          <a:xfrm flipV="1">
            <a:off x="6206361" y="5644102"/>
            <a:ext cx="0" cy="20311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5789D39-4D0A-43C7-9636-30A873D45759}"/>
              </a:ext>
            </a:extLst>
          </p:cNvPr>
          <p:cNvSpPr txBox="1"/>
          <p:nvPr/>
        </p:nvSpPr>
        <p:spPr>
          <a:xfrm>
            <a:off x="4945179" y="5847218"/>
            <a:ext cx="2522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Fairness penalty term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2275F46-EE0D-4413-99B7-1B9C12F5A2AA}"/>
              </a:ext>
            </a:extLst>
          </p:cNvPr>
          <p:cNvCxnSpPr>
            <a:cxnSpLocks/>
          </p:cNvCxnSpPr>
          <p:nvPr/>
        </p:nvCxnSpPr>
        <p:spPr>
          <a:xfrm flipH="1">
            <a:off x="6007423" y="5177714"/>
            <a:ext cx="104342" cy="1475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9A585FE-8B65-4D99-853A-C5811D4AF2F8}"/>
              </a:ext>
            </a:extLst>
          </p:cNvPr>
          <p:cNvSpPr txBox="1"/>
          <p:nvPr/>
        </p:nvSpPr>
        <p:spPr>
          <a:xfrm>
            <a:off x="5994525" y="4810697"/>
            <a:ext cx="2102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Tuning parameter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5CEE53-1E40-49EB-95F5-7A8748755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l-SI"/>
              <a:t>#TheWebConf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DBF508-2FF7-43A2-BCA1-7250AD3E5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354EF-E558-47B2-8B4A-DC5486D4CE51}" type="datetime1">
              <a:rPr lang="en-US" smtClean="0"/>
              <a:t>3/24/2021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9028CC-8CA3-43A2-AA5C-0BC1684D7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4085127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E94C3-FF7D-44CB-AE56-4C55A7C49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691"/>
            <a:ext cx="10515600" cy="1325563"/>
          </a:xfrm>
        </p:spPr>
        <p:txBody>
          <a:bodyPr/>
          <a:lstStyle/>
          <a:p>
            <a:r>
              <a:rPr lang="en-US" b="1" dirty="0"/>
              <a:t>Training Algorithm for NFCF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5F8939-06E0-4056-8F9F-9B33064F8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l-SI"/>
              <a:t>#TheWebConf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097D992-EF50-4BFE-8058-F8CC46382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D41A-6504-446A-B6D0-AC4EE25E2BA5}" type="datetime1">
              <a:rPr lang="en-US" smtClean="0"/>
              <a:t>3/25/2021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C9FE124-815F-4CAE-A303-18E8BF8A3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18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E6FF12-CD45-4662-9B4A-869DAEC7F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100" y="1472104"/>
            <a:ext cx="44958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528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07A14-0952-497F-93AC-E463DEC75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3413"/>
          </a:xfrm>
        </p:spPr>
        <p:txBody>
          <a:bodyPr/>
          <a:lstStyle/>
          <a:p>
            <a:r>
              <a:rPr lang="en-US" b="1" dirty="0"/>
              <a:t>Variants of NFCF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08295-107F-49B1-8D7F-D0A0D5F79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8896"/>
            <a:ext cx="10515600" cy="4903075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/>
              <a:t>Two variants which are simplifications of the NFCF model: to show the benefit of each component in NFCF</a:t>
            </a:r>
          </a:p>
          <a:p>
            <a:pPr marL="0" indent="0" algn="just">
              <a:buNone/>
            </a:pPr>
            <a:endParaRPr lang="en-US" sz="1800" dirty="0"/>
          </a:p>
          <a:p>
            <a:pPr marL="914400" lvl="1" indent="-457200" algn="just">
              <a:buFont typeface="+mj-lt"/>
              <a:buAutoNum type="arabicPeriod"/>
            </a:pPr>
            <a:r>
              <a:rPr lang="en-US" b="1" dirty="0" err="1"/>
              <a:t>NFCF_embed</a:t>
            </a:r>
            <a:endParaRPr lang="en-US" b="1" dirty="0"/>
          </a:p>
          <a:p>
            <a:pPr lvl="2" algn="just"/>
            <a:r>
              <a:rPr lang="en-US" sz="2200" dirty="0"/>
              <a:t>This variant only debias user embeddings</a:t>
            </a:r>
          </a:p>
          <a:p>
            <a:pPr lvl="2" algn="just"/>
            <a:r>
              <a:rPr lang="en-US" sz="2200" dirty="0"/>
              <a:t>Compute the bias vector on the pre-trained user embeddings and fine-tune the model for sensitive item recommendations without any fairness penalty</a:t>
            </a:r>
          </a:p>
          <a:p>
            <a:pPr lvl="2" algn="just"/>
            <a:r>
              <a:rPr lang="en-US" sz="2200" dirty="0"/>
              <a:t>Since there is no additional fairness penalty, this algorithm </a:t>
            </a:r>
            <a:r>
              <a:rPr lang="en-US" sz="2200" dirty="0">
                <a:solidFill>
                  <a:srgbClr val="0070C0"/>
                </a:solidFill>
              </a:rPr>
              <a:t>converges faster</a:t>
            </a:r>
          </a:p>
          <a:p>
            <a:pPr marL="914400" lvl="2" indent="0" algn="just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914400" lvl="1" indent="-457200" algn="just">
              <a:buFont typeface="+mj-lt"/>
              <a:buAutoNum type="arabicPeriod"/>
            </a:pPr>
            <a:r>
              <a:rPr lang="en-US" b="1" dirty="0"/>
              <a:t>Projection-based CF</a:t>
            </a:r>
          </a:p>
          <a:p>
            <a:pPr lvl="2" algn="just"/>
            <a:r>
              <a:rPr lang="en-US" sz="2200" dirty="0"/>
              <a:t>An NCF model is trained for non-sensitive interactions </a:t>
            </a:r>
          </a:p>
          <a:p>
            <a:pPr lvl="2" algn="just"/>
            <a:r>
              <a:rPr lang="en-US" sz="2200" dirty="0"/>
              <a:t>Debias the user embeddings using our linear projection technique</a:t>
            </a:r>
          </a:p>
          <a:p>
            <a:pPr lvl="2" algn="just"/>
            <a:r>
              <a:rPr lang="en-US" sz="2200" dirty="0"/>
              <a:t>Learn a classifier on the de-biased user embeddings to predict sensitive items</a:t>
            </a:r>
          </a:p>
          <a:p>
            <a:pPr lvl="2" algn="just"/>
            <a:r>
              <a:rPr lang="en-US" sz="2200" dirty="0">
                <a:solidFill>
                  <a:srgbClr val="FF0000"/>
                </a:solidFill>
              </a:rPr>
              <a:t>No fine-tuning to address overfitting </a:t>
            </a:r>
            <a:r>
              <a:rPr lang="en-US" sz="2200" dirty="0"/>
              <a:t>or </a:t>
            </a:r>
            <a:r>
              <a:rPr lang="en-US" sz="2200" dirty="0">
                <a:solidFill>
                  <a:srgbClr val="FF0000"/>
                </a:solidFill>
              </a:rPr>
              <a:t>fairness penalty</a:t>
            </a:r>
            <a:r>
              <a:rPr lang="en-US" sz="2200" dirty="0"/>
              <a:t>-based bias correction</a:t>
            </a:r>
          </a:p>
          <a:p>
            <a:pPr algn="just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A8D9AA-B3F9-41CB-9FCA-02527E918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l-SI"/>
              <a:t>#TheWebConf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A7799A3-1EA5-4F91-B542-8ED5866D5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3B6C-E7AF-4AC0-816F-6A9C002618DC}" type="datetime1">
              <a:rPr lang="en-US" smtClean="0"/>
              <a:t>3/24/2021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FD2B663-5365-4D9D-A507-DD166EC3B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2357207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1A65F-7BDB-4034-9062-803272EA3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Bias in Predicting Future Criminals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68C86-7D64-4903-BC38-76110F39C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4648199" cy="2619292"/>
          </a:xfrm>
        </p:spPr>
        <p:txBody>
          <a:bodyPr/>
          <a:lstStyle/>
          <a:p>
            <a:r>
              <a:rPr lang="en-US" dirty="0"/>
              <a:t>COMPAS</a:t>
            </a:r>
          </a:p>
          <a:p>
            <a:pPr lvl="1" algn="just"/>
            <a:r>
              <a:rPr lang="en-US" dirty="0"/>
              <a:t> An algorithmic system for predicting risk of re-offending in criminal justice</a:t>
            </a:r>
          </a:p>
          <a:p>
            <a:pPr lvl="1"/>
            <a:r>
              <a:rPr lang="en-US" dirty="0"/>
              <a:t> Used for bail and sentencing decisions across the U.S.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C38C59-F59E-432F-B4E6-AA7F293E8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0195" y="1506029"/>
            <a:ext cx="5069746" cy="2754229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548F35A-5D64-4324-8774-59CEAE8E9E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804737"/>
              </p:ext>
            </p:extLst>
          </p:nvPr>
        </p:nvGraphicFramePr>
        <p:xfrm>
          <a:off x="1627132" y="4483758"/>
          <a:ext cx="8937735" cy="1398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1860">
                  <a:extLst>
                    <a:ext uri="{9D8B030D-6E8A-4147-A177-3AD203B41FA5}">
                      <a16:colId xmlns:a16="http://schemas.microsoft.com/office/drawing/2014/main" val="2548836802"/>
                    </a:ext>
                  </a:extLst>
                </a:gridCol>
                <a:gridCol w="1371599">
                  <a:extLst>
                    <a:ext uri="{9D8B030D-6E8A-4147-A177-3AD203B41FA5}">
                      <a16:colId xmlns:a16="http://schemas.microsoft.com/office/drawing/2014/main" val="3135845065"/>
                    </a:ext>
                  </a:extLst>
                </a:gridCol>
                <a:gridCol w="3074276">
                  <a:extLst>
                    <a:ext uri="{9D8B030D-6E8A-4147-A177-3AD203B41FA5}">
                      <a16:colId xmlns:a16="http://schemas.microsoft.com/office/drawing/2014/main" val="2859992408"/>
                    </a:ext>
                  </a:extLst>
                </a:gridCol>
              </a:tblGrid>
              <a:tr h="275940">
                <a:tc>
                  <a:txBody>
                    <a:bodyPr/>
                    <a:lstStyle/>
                    <a:p>
                      <a:endParaRPr lang="en-US" sz="2000" dirty="0"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WHITE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AFRICAN AMERICAN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08451022"/>
                  </a:ext>
                </a:extLst>
              </a:tr>
              <a:tr h="589747">
                <a:tc>
                  <a:txBody>
                    <a:bodyPr/>
                    <a:lstStyle/>
                    <a:p>
                      <a:pPr algn="l" fontAlgn="base"/>
                      <a:r>
                        <a:rPr lang="en-US" sz="2000" dirty="0">
                          <a:solidFill>
                            <a:srgbClr val="222222"/>
                          </a:solidFill>
                          <a:effectLst/>
                          <a:latin typeface="+mn-lt"/>
                        </a:rPr>
                        <a:t>Labeled Higher Risk, But Didn’t Re-Offend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2000">
                          <a:solidFill>
                            <a:srgbClr val="222222"/>
                          </a:solidFill>
                          <a:effectLst/>
                          <a:latin typeface="+mn-lt"/>
                        </a:rPr>
                        <a:t>23.5%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2000">
                          <a:solidFill>
                            <a:srgbClr val="222222"/>
                          </a:solidFill>
                          <a:effectLst/>
                          <a:latin typeface="+mn-lt"/>
                        </a:rPr>
                        <a:t>44.9%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0611449"/>
                  </a:ext>
                </a:extLst>
              </a:tr>
              <a:tr h="412823">
                <a:tc>
                  <a:txBody>
                    <a:bodyPr/>
                    <a:lstStyle/>
                    <a:p>
                      <a:pPr algn="l" fontAlgn="base"/>
                      <a:r>
                        <a:rPr lang="en-US" sz="2000" dirty="0">
                          <a:solidFill>
                            <a:srgbClr val="222222"/>
                          </a:solidFill>
                          <a:effectLst/>
                          <a:latin typeface="+mn-lt"/>
                        </a:rPr>
                        <a:t>Labeled Lower Risk, Yet Did Re-Offend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2000">
                          <a:solidFill>
                            <a:srgbClr val="222222"/>
                          </a:solidFill>
                          <a:effectLst/>
                          <a:latin typeface="+mn-lt"/>
                        </a:rPr>
                        <a:t>47.7%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2000" dirty="0">
                          <a:solidFill>
                            <a:srgbClr val="222222"/>
                          </a:solidFill>
                          <a:effectLst/>
                          <a:latin typeface="+mn-lt"/>
                        </a:rPr>
                        <a:t>28.0%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0989164"/>
                  </a:ext>
                </a:extLst>
              </a:tr>
            </a:tbl>
          </a:graphicData>
        </a:graphic>
      </p:graphicFrame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4565631-E41D-4FC1-845C-D957CDDDA255}"/>
              </a:ext>
            </a:extLst>
          </p:cNvPr>
          <p:cNvSpPr txBox="1">
            <a:spLocks/>
          </p:cNvSpPr>
          <p:nvPr/>
        </p:nvSpPr>
        <p:spPr>
          <a:xfrm>
            <a:off x="7078717" y="5897594"/>
            <a:ext cx="4791704" cy="389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J. Angwin, J. Larson, S. </a:t>
            </a:r>
            <a:r>
              <a:rPr lang="en-US" sz="1400" dirty="0" err="1"/>
              <a:t>Mattu</a:t>
            </a:r>
            <a:r>
              <a:rPr lang="en-US" sz="1400" dirty="0"/>
              <a:t>, and L. Kirchner, ProPublica, 2016</a:t>
            </a:r>
            <a:endParaRPr lang="de-DE" sz="14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7FECE4-CBC4-4178-9C79-95322289F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l-SI"/>
              <a:t>#TheWebConf</a:t>
            </a: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2FFB1A0-678E-462D-9918-0EA4361C4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3F48-94C9-4997-B163-0555EEC4B8ED}" type="datetime1">
              <a:rPr lang="en-US" smtClean="0"/>
              <a:t>3/24/2021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7C5E553-B537-4858-AA2C-53531C1AC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501369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9C04A-992D-4997-B6DE-09D2E075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9272"/>
            <a:ext cx="10515600" cy="880351"/>
          </a:xfrm>
        </p:spPr>
        <p:txBody>
          <a:bodyPr/>
          <a:lstStyle/>
          <a:p>
            <a:r>
              <a:rPr lang="en-US" b="1" dirty="0"/>
              <a:t>Datasets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8B230-520D-47AA-8D69-6A15BD074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4262"/>
            <a:ext cx="10515600" cy="47296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Statistics of the experimental datasets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56A860-6864-4115-B960-D1ACA5FC36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624" y="2612042"/>
            <a:ext cx="9290751" cy="1245055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83B9F24-B713-424E-90D2-A4CD72625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l-SI"/>
              <a:t>#TheWebConf</a:t>
            </a: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78A252B0-39B6-428F-996C-F988B5E21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7CD1A-7449-4535-863E-90B6BE6F68DE}" type="datetime1">
              <a:rPr lang="en-US" smtClean="0"/>
              <a:t>3/24/2021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2ED09406-8645-4465-A3B5-40F96C9D2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4580361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C2B61-C018-406A-A9AA-10EA89F76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Baselines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1D6AB09-47E4-4477-82F7-B8441A750E20}"/>
              </a:ext>
            </a:extLst>
          </p:cNvPr>
          <p:cNvSpPr txBox="1">
            <a:spLocks/>
          </p:cNvSpPr>
          <p:nvPr/>
        </p:nvSpPr>
        <p:spPr>
          <a:xfrm>
            <a:off x="838200" y="1710231"/>
            <a:ext cx="5188203" cy="43478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b="1" dirty="0"/>
              <a:t>Typical baseline models</a:t>
            </a:r>
          </a:p>
          <a:p>
            <a:pPr lvl="1" algn="just"/>
            <a:r>
              <a:rPr lang="en-US" dirty="0"/>
              <a:t>MF (</a:t>
            </a:r>
            <a:r>
              <a:rPr lang="en-US" dirty="0" err="1"/>
              <a:t>Koren</a:t>
            </a:r>
            <a:r>
              <a:rPr lang="en-US" dirty="0"/>
              <a:t> et al., 2009)</a:t>
            </a:r>
          </a:p>
          <a:p>
            <a:pPr lvl="2" algn="just"/>
            <a:r>
              <a:rPr lang="en-US" sz="2200" dirty="0"/>
              <a:t>w/o Pre-train</a:t>
            </a:r>
          </a:p>
          <a:p>
            <a:pPr lvl="2" algn="just"/>
            <a:r>
              <a:rPr lang="en-US" sz="2200" dirty="0"/>
              <a:t>w Pre-train</a:t>
            </a:r>
          </a:p>
          <a:p>
            <a:pPr lvl="1" algn="just"/>
            <a:r>
              <a:rPr lang="en-US" dirty="0"/>
              <a:t>NCF (He et al., 2017)</a:t>
            </a:r>
          </a:p>
          <a:p>
            <a:pPr lvl="2" algn="just"/>
            <a:r>
              <a:rPr lang="en-US" sz="2200" dirty="0"/>
              <a:t>w/o Pre-train</a:t>
            </a:r>
          </a:p>
          <a:p>
            <a:pPr lvl="2" algn="just"/>
            <a:r>
              <a:rPr lang="en-US" sz="2200" dirty="0"/>
              <a:t>w Pre-train</a:t>
            </a:r>
          </a:p>
          <a:p>
            <a:pPr lvl="1" algn="just"/>
            <a:r>
              <a:rPr lang="en-US" dirty="0"/>
              <a:t>DNN Classifier</a:t>
            </a:r>
          </a:p>
          <a:p>
            <a:pPr lvl="1" algn="just"/>
            <a:r>
              <a:rPr lang="en-US" dirty="0"/>
              <a:t>BPMF (</a:t>
            </a:r>
            <a:r>
              <a:rPr lang="en-US" dirty="0" err="1"/>
              <a:t>Salakhutdinov</a:t>
            </a:r>
            <a:r>
              <a:rPr lang="en-US" dirty="0"/>
              <a:t> et al., 2008)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AD7E125D-704D-4F15-8E95-899AC87CD0D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91855" y="1690688"/>
                <a:ext cx="4261945" cy="434788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/>
                  <a:t>Fair baseline models</a:t>
                </a:r>
              </a:p>
              <a:p>
                <a:pPr lvl="1"/>
                <a:r>
                  <a:rPr lang="en-US" dirty="0"/>
                  <a:t>MF-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𝑎𝑏𝑠</m:t>
                        </m:r>
                      </m:sub>
                    </m:sSub>
                  </m:oMath>
                </a14:m>
                <a:r>
                  <a:rPr lang="en-US" dirty="0"/>
                  <a:t> (Yao et al., 2017)</a:t>
                </a:r>
              </a:p>
              <a:p>
                <a:pPr lvl="1"/>
                <a:r>
                  <a:rPr lang="en-US" dirty="0"/>
                  <a:t>Resampling for Balance (</a:t>
                </a:r>
                <a:r>
                  <a:rPr lang="en-US" dirty="0" err="1"/>
                  <a:t>Ekstrand</a:t>
                </a:r>
                <a:r>
                  <a:rPr lang="en-US" dirty="0"/>
                  <a:t> et al., 2018)</a:t>
                </a:r>
              </a:p>
              <a:p>
                <a:pPr lvl="2"/>
                <a:r>
                  <a:rPr lang="en-US" dirty="0"/>
                  <a:t>MF</a:t>
                </a:r>
              </a:p>
              <a:p>
                <a:pPr lvl="2"/>
                <a:r>
                  <a:rPr lang="en-US" dirty="0"/>
                  <a:t>NCF</a:t>
                </a:r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AD7E125D-704D-4F15-8E95-899AC87CD0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1855" y="1690688"/>
                <a:ext cx="4261945" cy="4347883"/>
              </a:xfrm>
              <a:prstGeom prst="rect">
                <a:avLst/>
              </a:prstGeom>
              <a:blipFill>
                <a:blip r:embed="rId2"/>
                <a:stretch>
                  <a:fillRect l="-257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036B0B-F4A9-44E1-90C9-807911E89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l-SI"/>
              <a:t>#TheWebConf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37F897-8A91-49FE-984D-B74D89DED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EB881-8C63-489D-A685-28573EB4F393}" type="datetime1">
              <a:rPr lang="en-US" smtClean="0"/>
              <a:t>3/24/2021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16B8AF-2EAE-4153-A2DA-CB8208065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12955292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976CD-9DDA-4558-AF6E-77C7670F1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4575"/>
          </a:xfrm>
        </p:spPr>
        <p:txBody>
          <a:bodyPr/>
          <a:lstStyle/>
          <a:p>
            <a:r>
              <a:rPr lang="en-US" b="1" dirty="0"/>
              <a:t>Validation of NFCF Model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582C5-914F-4488-89D0-ACF7C51C6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4637"/>
            <a:ext cx="10749455" cy="1325563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Pre-training Task Performance</a:t>
            </a:r>
          </a:p>
          <a:p>
            <a:pPr lvl="1"/>
            <a:r>
              <a:rPr lang="en-US" dirty="0"/>
              <a:t>NCF had substantially and consistently showed better performance compared to MF on the larger </a:t>
            </a:r>
            <a:r>
              <a:rPr lang="en-US" b="1" i="1" dirty="0"/>
              <a:t>Facebook</a:t>
            </a:r>
            <a:r>
              <a:rPr lang="en-US" dirty="0"/>
              <a:t> dataset, and similar overall performance on </a:t>
            </a:r>
            <a:r>
              <a:rPr lang="en-US" b="1" i="1" dirty="0" err="1"/>
              <a:t>MovieLens</a:t>
            </a:r>
            <a:endParaRPr lang="en-US" b="1" i="1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46D741-C8ED-4A4D-8448-CF5695818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4064" y="3294063"/>
            <a:ext cx="4657725" cy="20193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369010-56F3-42F4-B76C-B533899DA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l-SI"/>
              <a:t>#TheWebConf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9D7833-ACF2-4C02-ACCD-8FE0DA69A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BCCFF-D109-4B1C-A82F-A135232B6799}" type="datetime1">
              <a:rPr lang="en-US" smtClean="0"/>
              <a:t>3/24/2021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9B32BD-CFBE-48CB-9044-EC6212C88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24833729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976CD-9DDA-4558-AF6E-77C7670F1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4575"/>
          </a:xfrm>
        </p:spPr>
        <p:txBody>
          <a:bodyPr/>
          <a:lstStyle/>
          <a:p>
            <a:r>
              <a:rPr lang="en-US" b="1" dirty="0"/>
              <a:t>Validation of NFCF Model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582C5-914F-4488-89D0-ACF7C51C6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4637"/>
            <a:ext cx="10954407" cy="1529639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Fine-Tuning Performance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NCF w/ Pre-train had the best performance </a:t>
            </a:r>
            <a:r>
              <a:rPr lang="en-US" dirty="0"/>
              <a:t>in NDCG vs. other baselines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Our NFCF and </a:t>
            </a:r>
            <a:r>
              <a:rPr lang="en-US" dirty="0" err="1">
                <a:solidFill>
                  <a:srgbClr val="0070C0"/>
                </a:solidFill>
              </a:rPr>
              <a:t>NFCF_embd</a:t>
            </a:r>
            <a:r>
              <a:rPr lang="en-US" dirty="0">
                <a:solidFill>
                  <a:srgbClr val="0070C0"/>
                </a:solidFill>
              </a:rPr>
              <a:t> performed approximately similarly </a:t>
            </a:r>
            <a:r>
              <a:rPr lang="en-US" dirty="0"/>
              <a:t>to NCF w/ Pre-train for both datasets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9A2974-26EF-4095-B146-4B1F280965EE}"/>
              </a:ext>
            </a:extLst>
          </p:cNvPr>
          <p:cNvSpPr txBox="1"/>
          <p:nvPr/>
        </p:nvSpPr>
        <p:spPr>
          <a:xfrm>
            <a:off x="3750444" y="6045719"/>
            <a:ext cx="1508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MovieLens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888BE2-BBCE-4040-A450-19F9DD1CBEFD}"/>
              </a:ext>
            </a:extLst>
          </p:cNvPr>
          <p:cNvSpPr txBox="1"/>
          <p:nvPr/>
        </p:nvSpPr>
        <p:spPr>
          <a:xfrm>
            <a:off x="7910929" y="6045719"/>
            <a:ext cx="1508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759CF5F-1E7A-452C-B98A-B310F36CCF1A}"/>
              </a:ext>
            </a:extLst>
          </p:cNvPr>
          <p:cNvGrpSpPr/>
          <p:nvPr/>
        </p:nvGrpSpPr>
        <p:grpSpPr>
          <a:xfrm>
            <a:off x="2148873" y="2945693"/>
            <a:ext cx="8304156" cy="3133017"/>
            <a:chOff x="1620189" y="2277696"/>
            <a:chExt cx="8304156" cy="313301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9AAF365-B40F-4026-833D-B3C5FDD7A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0189" y="2277696"/>
              <a:ext cx="4166589" cy="313301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B8C11FF-BA7F-4570-BA69-C1001C7551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7756" y="2277696"/>
              <a:ext cx="4166589" cy="3133017"/>
            </a:xfrm>
            <a:prstGeom prst="rect">
              <a:avLst/>
            </a:prstGeom>
          </p:spPr>
        </p:pic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6B0363-A682-4CD0-969B-DF2272EA7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l-SI" dirty="0"/>
              <a:t>#TheWebConf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4848FFC-88EF-42B0-A6CD-D62BB1038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F148-25F1-4BFE-B0E9-664C02F86D6F}" type="datetime1">
              <a:rPr lang="en-US" smtClean="0"/>
              <a:t>3/24/2021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6407125B-2E0F-4A33-B2DE-13F572291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38467754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976CD-9DDA-4558-AF6E-77C7670F1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4575"/>
          </a:xfrm>
        </p:spPr>
        <p:txBody>
          <a:bodyPr/>
          <a:lstStyle/>
          <a:p>
            <a:r>
              <a:rPr lang="en-US" b="1" dirty="0"/>
              <a:t>Validation of NFCF Model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582C5-914F-4488-89D0-ACF7C51C6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4638"/>
            <a:ext cx="10954407" cy="1230094"/>
          </a:xfrm>
        </p:spPr>
        <p:txBody>
          <a:bodyPr>
            <a:normAutofit/>
          </a:bodyPr>
          <a:lstStyle/>
          <a:p>
            <a:r>
              <a:rPr lang="en-US" b="1" dirty="0"/>
              <a:t>Visualization of Embedding De-biasing</a:t>
            </a:r>
          </a:p>
          <a:p>
            <a:pPr lvl="1"/>
            <a:r>
              <a:rPr lang="en-US" dirty="0"/>
              <a:t>PCA projections of the male and female vectors before and after the linear projection-based de-biasing embeddings method</a:t>
            </a:r>
          </a:p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C887F28-D77F-45A0-8967-5B70E56C4108}"/>
              </a:ext>
            </a:extLst>
          </p:cNvPr>
          <p:cNvGrpSpPr/>
          <p:nvPr/>
        </p:nvGrpSpPr>
        <p:grpSpPr>
          <a:xfrm>
            <a:off x="1573216" y="2875460"/>
            <a:ext cx="9484374" cy="3070582"/>
            <a:chOff x="1504242" y="2604719"/>
            <a:chExt cx="9484374" cy="3070582"/>
          </a:xfrm>
        </p:grpSpPr>
        <p:pic>
          <p:nvPicPr>
            <p:cNvPr id="11" name="Picture 10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334589D8-98D3-44BB-9BED-AEC47146D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2744" y="2604720"/>
              <a:ext cx="4605872" cy="3070581"/>
            </a:xfrm>
            <a:prstGeom prst="rect">
              <a:avLst/>
            </a:prstGeom>
          </p:spPr>
        </p:pic>
        <p:pic>
          <p:nvPicPr>
            <p:cNvPr id="12" name="Picture 11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B6A94745-0551-4DB2-A6EE-C601A21393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4242" y="2604719"/>
              <a:ext cx="4605873" cy="3070582"/>
            </a:xfrm>
            <a:prstGeom prst="rect">
              <a:avLst/>
            </a:prstGeom>
          </p:spPr>
        </p:pic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798D11-6BDC-4EAF-A2BE-59A56D5AC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l-SI"/>
              <a:t>#TheWebConf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23372ED-AEC9-4901-A455-FB274C9B0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256-8017-4A81-B4C2-076C2E8E74C1}" type="datetime1">
              <a:rPr lang="en-US" smtClean="0"/>
              <a:t>3/24/2021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043F4CC-A359-424D-849B-62110A73D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9A2974-26EF-4095-B146-4B1F280965EE}"/>
              </a:ext>
            </a:extLst>
          </p:cNvPr>
          <p:cNvSpPr txBox="1"/>
          <p:nvPr/>
        </p:nvSpPr>
        <p:spPr>
          <a:xfrm>
            <a:off x="3721261" y="5822311"/>
            <a:ext cx="1508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MovieLens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888BE2-BBCE-4040-A450-19F9DD1CBEFD}"/>
              </a:ext>
            </a:extLst>
          </p:cNvPr>
          <p:cNvSpPr txBox="1"/>
          <p:nvPr/>
        </p:nvSpPr>
        <p:spPr>
          <a:xfrm>
            <a:off x="8320835" y="5822311"/>
            <a:ext cx="1508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7918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976CD-9DDA-4558-AF6E-77C7670F1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4575"/>
          </a:xfrm>
        </p:spPr>
        <p:txBody>
          <a:bodyPr/>
          <a:lstStyle/>
          <a:p>
            <a:r>
              <a:rPr lang="en-US" b="1" dirty="0"/>
              <a:t>Validation of NFCF Model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582C5-914F-4488-89D0-ACF7C51C6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5112"/>
            <a:ext cx="10954407" cy="536410"/>
          </a:xfrm>
        </p:spPr>
        <p:txBody>
          <a:bodyPr>
            <a:normAutofit/>
          </a:bodyPr>
          <a:lstStyle/>
          <a:p>
            <a:r>
              <a:rPr lang="en-US" b="1" dirty="0"/>
              <a:t>Ablation Study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CB432E-6BEB-4D62-8563-BE7FCFD6A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300" y="2437808"/>
            <a:ext cx="5450206" cy="3673365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9ECD7A3-EC8D-45D9-AE3C-92AA4E8351EE}"/>
              </a:ext>
            </a:extLst>
          </p:cNvPr>
          <p:cNvSpPr txBox="1">
            <a:spLocks/>
          </p:cNvSpPr>
          <p:nvPr/>
        </p:nvSpPr>
        <p:spPr>
          <a:xfrm>
            <a:off x="1352897" y="3945178"/>
            <a:ext cx="2046889" cy="658624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Pre-training was removed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04394E9-5273-4126-A184-903A01206824}"/>
              </a:ext>
            </a:extLst>
          </p:cNvPr>
          <p:cNvSpPr txBox="1">
            <a:spLocks/>
          </p:cNvSpPr>
          <p:nvPr/>
        </p:nvSpPr>
        <p:spPr>
          <a:xfrm>
            <a:off x="2631903" y="1897145"/>
            <a:ext cx="7541173" cy="5364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just">
              <a:buNone/>
            </a:pPr>
            <a:r>
              <a:rPr lang="en-US" dirty="0">
                <a:solidFill>
                  <a:srgbClr val="0070C0"/>
                </a:solidFill>
              </a:rPr>
              <a:t>A large degradation of the performance of NFCF when: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2CB289-D19E-4846-B7A0-9441FFB468E8}"/>
              </a:ext>
            </a:extLst>
          </p:cNvPr>
          <p:cNvSpPr/>
          <p:nvPr/>
        </p:nvSpPr>
        <p:spPr>
          <a:xfrm>
            <a:off x="3590300" y="3333464"/>
            <a:ext cx="5450206" cy="19706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7CB0EB5-6512-4FAB-AE92-DA7F41E610FE}"/>
              </a:ext>
            </a:extLst>
          </p:cNvPr>
          <p:cNvSpPr/>
          <p:nvPr/>
        </p:nvSpPr>
        <p:spPr>
          <a:xfrm>
            <a:off x="3590300" y="5228817"/>
            <a:ext cx="5450206" cy="19706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0FE03F3-AB70-4DB4-B8E5-C93C8D465BE9}"/>
              </a:ext>
            </a:extLst>
          </p:cNvPr>
          <p:cNvCxnSpPr>
            <a:stCxn id="13" idx="0"/>
            <a:endCxn id="4" idx="1"/>
          </p:cNvCxnSpPr>
          <p:nvPr/>
        </p:nvCxnSpPr>
        <p:spPr>
          <a:xfrm flipV="1">
            <a:off x="2376342" y="3431999"/>
            <a:ext cx="1213958" cy="51317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659A771-0D48-4347-B4C8-97D911AC22CE}"/>
              </a:ext>
            </a:extLst>
          </p:cNvPr>
          <p:cNvCxnSpPr>
            <a:cxnSpLocks/>
            <a:stCxn id="13" idx="2"/>
            <a:endCxn id="15" idx="1"/>
          </p:cNvCxnSpPr>
          <p:nvPr/>
        </p:nvCxnSpPr>
        <p:spPr>
          <a:xfrm>
            <a:off x="2376342" y="4603802"/>
            <a:ext cx="1213958" cy="72355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781E238-A48F-4DB2-B2E0-89A8D2A28262}"/>
              </a:ext>
            </a:extLst>
          </p:cNvPr>
          <p:cNvSpPr txBox="1">
            <a:spLocks/>
          </p:cNvSpPr>
          <p:nvPr/>
        </p:nvSpPr>
        <p:spPr>
          <a:xfrm>
            <a:off x="9656379" y="4570193"/>
            <a:ext cx="2136228" cy="658624"/>
          </a:xfrm>
          <a:prstGeom prst="rect">
            <a:avLst/>
          </a:prstGeom>
          <a:ln w="25400">
            <a:solidFill>
              <a:schemeClr val="accent4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NCF was replaced by MF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7047540-9A1F-4C88-9AA3-C9C1FA8FC2B7}"/>
              </a:ext>
            </a:extLst>
          </p:cNvPr>
          <p:cNvSpPr/>
          <p:nvPr/>
        </p:nvSpPr>
        <p:spPr>
          <a:xfrm>
            <a:off x="3612071" y="3932813"/>
            <a:ext cx="5450206" cy="197069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5D1A555-EB0C-4884-90CB-B6B22B516246}"/>
              </a:ext>
            </a:extLst>
          </p:cNvPr>
          <p:cNvSpPr/>
          <p:nvPr/>
        </p:nvSpPr>
        <p:spPr>
          <a:xfrm>
            <a:off x="3677387" y="5826913"/>
            <a:ext cx="5450206" cy="197069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E6DB439-591D-4227-B89C-249AB8DD6F15}"/>
              </a:ext>
            </a:extLst>
          </p:cNvPr>
          <p:cNvCxnSpPr>
            <a:cxnSpLocks/>
            <a:stCxn id="19" idx="0"/>
            <a:endCxn id="20" idx="3"/>
          </p:cNvCxnSpPr>
          <p:nvPr/>
        </p:nvCxnSpPr>
        <p:spPr>
          <a:xfrm flipH="1" flipV="1">
            <a:off x="9062277" y="4031348"/>
            <a:ext cx="1662216" cy="538845"/>
          </a:xfrm>
          <a:prstGeom prst="straightConnector1">
            <a:avLst/>
          </a:prstGeom>
          <a:ln w="25400">
            <a:solidFill>
              <a:schemeClr val="accent4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9349AE8-8D64-422F-B833-33701536C9E8}"/>
              </a:ext>
            </a:extLst>
          </p:cNvPr>
          <p:cNvCxnSpPr>
            <a:cxnSpLocks/>
            <a:stCxn id="19" idx="2"/>
            <a:endCxn id="21" idx="3"/>
          </p:cNvCxnSpPr>
          <p:nvPr/>
        </p:nvCxnSpPr>
        <p:spPr>
          <a:xfrm flipH="1">
            <a:off x="9127593" y="5228817"/>
            <a:ext cx="1596900" cy="696631"/>
          </a:xfrm>
          <a:prstGeom prst="straightConnector1">
            <a:avLst/>
          </a:prstGeom>
          <a:ln w="25400">
            <a:solidFill>
              <a:schemeClr val="accent4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2C8744-C248-4508-A5B3-81F3988B0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l-SI"/>
              <a:t>#TheWebConf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765E72-9957-4D66-A405-A1BDD5BD7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735A-3A55-42D4-8BF0-BE9427AEB04A}" type="datetime1">
              <a:rPr lang="en-US" smtClean="0"/>
              <a:t>3/24/2021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01E0D732-3CCA-4827-8CE2-78A5AC457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19880684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976CD-9DDA-4558-AF6E-77C7670F1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4575"/>
          </a:xfrm>
        </p:spPr>
        <p:txBody>
          <a:bodyPr/>
          <a:lstStyle/>
          <a:p>
            <a:r>
              <a:rPr lang="en-US" b="1" dirty="0"/>
              <a:t>Validation of NFCF Model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582C5-914F-4488-89D0-ACF7C51C6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5112"/>
            <a:ext cx="10954407" cy="536410"/>
          </a:xfrm>
        </p:spPr>
        <p:txBody>
          <a:bodyPr>
            <a:normAutofit/>
          </a:bodyPr>
          <a:lstStyle/>
          <a:p>
            <a:r>
              <a:rPr lang="en-US" b="1" dirty="0"/>
              <a:t>Ablation Study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CB432E-6BEB-4D62-8563-BE7FCFD6A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300" y="2437808"/>
            <a:ext cx="5450206" cy="3673365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9ECD7A3-EC8D-45D9-AE3C-92AA4E8351EE}"/>
              </a:ext>
            </a:extLst>
          </p:cNvPr>
          <p:cNvSpPr txBox="1">
            <a:spLocks/>
          </p:cNvSpPr>
          <p:nvPr/>
        </p:nvSpPr>
        <p:spPr>
          <a:xfrm>
            <a:off x="1557855" y="4276026"/>
            <a:ext cx="1847503" cy="420295"/>
          </a:xfrm>
          <a:prstGeom prst="rect">
            <a:avLst/>
          </a:prstGeom>
          <a:ln w="25400">
            <a:solidFill>
              <a:srgbClr val="0070C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Better scores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04394E9-5273-4126-A184-903A01206824}"/>
              </a:ext>
            </a:extLst>
          </p:cNvPr>
          <p:cNvSpPr txBox="1">
            <a:spLocks/>
          </p:cNvSpPr>
          <p:nvPr/>
        </p:nvSpPr>
        <p:spPr>
          <a:xfrm>
            <a:off x="2631903" y="1897145"/>
            <a:ext cx="7541173" cy="5364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just">
              <a:buNone/>
            </a:pPr>
            <a:r>
              <a:rPr lang="en-US" dirty="0">
                <a:solidFill>
                  <a:srgbClr val="0070C0"/>
                </a:solidFill>
              </a:rPr>
              <a:t>Removing the de-biased embedding method led to: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2CB289-D19E-4846-B7A0-9441FFB468E8}"/>
              </a:ext>
            </a:extLst>
          </p:cNvPr>
          <p:cNvSpPr/>
          <p:nvPr/>
        </p:nvSpPr>
        <p:spPr>
          <a:xfrm>
            <a:off x="3612071" y="3537709"/>
            <a:ext cx="3765843" cy="197069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0FE03F3-AB70-4DB4-B8E5-C93C8D465BE9}"/>
              </a:ext>
            </a:extLst>
          </p:cNvPr>
          <p:cNvCxnSpPr>
            <a:cxnSpLocks/>
            <a:stCxn id="13" idx="0"/>
            <a:endCxn id="4" idx="1"/>
          </p:cNvCxnSpPr>
          <p:nvPr/>
        </p:nvCxnSpPr>
        <p:spPr>
          <a:xfrm flipV="1">
            <a:off x="2481607" y="3636244"/>
            <a:ext cx="1130464" cy="639782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659A771-0D48-4347-B4C8-97D911AC22CE}"/>
              </a:ext>
            </a:extLst>
          </p:cNvPr>
          <p:cNvCxnSpPr>
            <a:cxnSpLocks/>
            <a:stCxn id="13" idx="2"/>
            <a:endCxn id="23" idx="1"/>
          </p:cNvCxnSpPr>
          <p:nvPr/>
        </p:nvCxnSpPr>
        <p:spPr>
          <a:xfrm>
            <a:off x="2481607" y="4696321"/>
            <a:ext cx="1195780" cy="819185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781E238-A48F-4DB2-B2E0-89A8D2A28262}"/>
              </a:ext>
            </a:extLst>
          </p:cNvPr>
          <p:cNvSpPr txBox="1">
            <a:spLocks/>
          </p:cNvSpPr>
          <p:nvPr/>
        </p:nvSpPr>
        <p:spPr>
          <a:xfrm>
            <a:off x="9225448" y="4211891"/>
            <a:ext cx="1857711" cy="658624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But increased  gender bias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7047540-9A1F-4C88-9AA3-C9C1FA8FC2B7}"/>
              </a:ext>
            </a:extLst>
          </p:cNvPr>
          <p:cNvSpPr/>
          <p:nvPr/>
        </p:nvSpPr>
        <p:spPr>
          <a:xfrm>
            <a:off x="7567447" y="3535582"/>
            <a:ext cx="1494829" cy="19706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E6DB439-591D-4227-B89C-249AB8DD6F15}"/>
              </a:ext>
            </a:extLst>
          </p:cNvPr>
          <p:cNvCxnSpPr>
            <a:cxnSpLocks/>
            <a:stCxn id="19" idx="0"/>
            <a:endCxn id="20" idx="3"/>
          </p:cNvCxnSpPr>
          <p:nvPr/>
        </p:nvCxnSpPr>
        <p:spPr>
          <a:xfrm flipH="1" flipV="1">
            <a:off x="9062276" y="3634117"/>
            <a:ext cx="1092028" cy="57777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9349AE8-8D64-422F-B833-33701536C9E8}"/>
              </a:ext>
            </a:extLst>
          </p:cNvPr>
          <p:cNvCxnSpPr>
            <a:cxnSpLocks/>
            <a:stCxn id="19" idx="2"/>
            <a:endCxn id="27" idx="3"/>
          </p:cNvCxnSpPr>
          <p:nvPr/>
        </p:nvCxnSpPr>
        <p:spPr>
          <a:xfrm flipH="1">
            <a:off x="9072782" y="4870515"/>
            <a:ext cx="1081522" cy="65021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E8FF2A58-BB1A-4914-B618-1A9C1D220283}"/>
              </a:ext>
            </a:extLst>
          </p:cNvPr>
          <p:cNvSpPr/>
          <p:nvPr/>
        </p:nvSpPr>
        <p:spPr>
          <a:xfrm>
            <a:off x="3677387" y="5416971"/>
            <a:ext cx="3765843" cy="197069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ABC4018-AE8E-4AA5-B73B-B9134CDCAB92}"/>
              </a:ext>
            </a:extLst>
          </p:cNvPr>
          <p:cNvSpPr/>
          <p:nvPr/>
        </p:nvSpPr>
        <p:spPr>
          <a:xfrm>
            <a:off x="7577953" y="5422190"/>
            <a:ext cx="1494829" cy="19706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B763C4-5EA8-4FF2-B65A-DC6CB8D6B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l-SI"/>
              <a:t>#TheWebConf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83155D-3AB5-49C2-BBBB-6F4A69675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B94C9-9CEC-4C87-BBE6-7BFE9D76D898}" type="datetime1">
              <a:rPr lang="en-US" smtClean="0"/>
              <a:t>3/24/2021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6DD056F-2BC6-4374-8BA1-793661996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11417935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976CD-9DDA-4558-AF6E-77C7670F1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4575"/>
          </a:xfrm>
        </p:spPr>
        <p:txBody>
          <a:bodyPr/>
          <a:lstStyle/>
          <a:p>
            <a:r>
              <a:rPr lang="en-US" b="1" dirty="0"/>
              <a:t>Validation of NFCF Model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582C5-914F-4488-89D0-ACF7C51C6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5112"/>
            <a:ext cx="10954407" cy="536410"/>
          </a:xfrm>
        </p:spPr>
        <p:txBody>
          <a:bodyPr>
            <a:normAutofit/>
          </a:bodyPr>
          <a:lstStyle/>
          <a:p>
            <a:r>
              <a:rPr lang="en-US" b="1" dirty="0"/>
              <a:t>Ablation Study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CB432E-6BEB-4D62-8563-BE7FCFD6A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300" y="2437808"/>
            <a:ext cx="5450206" cy="3673365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9ECD7A3-EC8D-45D9-AE3C-92AA4E8351EE}"/>
              </a:ext>
            </a:extLst>
          </p:cNvPr>
          <p:cNvSpPr txBox="1">
            <a:spLocks/>
          </p:cNvSpPr>
          <p:nvPr/>
        </p:nvSpPr>
        <p:spPr>
          <a:xfrm>
            <a:off x="1557855" y="4276026"/>
            <a:ext cx="1847503" cy="420295"/>
          </a:xfrm>
          <a:prstGeom prst="rect">
            <a:avLst/>
          </a:prstGeom>
          <a:ln w="25400">
            <a:solidFill>
              <a:srgbClr val="0070C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Better scores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04394E9-5273-4126-A184-903A01206824}"/>
              </a:ext>
            </a:extLst>
          </p:cNvPr>
          <p:cNvSpPr txBox="1">
            <a:spLocks/>
          </p:cNvSpPr>
          <p:nvPr/>
        </p:nvSpPr>
        <p:spPr>
          <a:xfrm>
            <a:off x="2631903" y="1897145"/>
            <a:ext cx="7541173" cy="5364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just">
              <a:buNone/>
            </a:pPr>
            <a:r>
              <a:rPr lang="en-US" dirty="0">
                <a:solidFill>
                  <a:srgbClr val="0070C0"/>
                </a:solidFill>
              </a:rPr>
              <a:t>Similarly, learning w/o the fairness penalty led to: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2CB289-D19E-4846-B7A0-9441FFB468E8}"/>
              </a:ext>
            </a:extLst>
          </p:cNvPr>
          <p:cNvSpPr/>
          <p:nvPr/>
        </p:nvSpPr>
        <p:spPr>
          <a:xfrm>
            <a:off x="3612071" y="3742429"/>
            <a:ext cx="3765843" cy="197069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0FE03F3-AB70-4DB4-B8E5-C93C8D465BE9}"/>
              </a:ext>
            </a:extLst>
          </p:cNvPr>
          <p:cNvCxnSpPr>
            <a:cxnSpLocks/>
            <a:stCxn id="13" idx="0"/>
            <a:endCxn id="4" idx="1"/>
          </p:cNvCxnSpPr>
          <p:nvPr/>
        </p:nvCxnSpPr>
        <p:spPr>
          <a:xfrm flipV="1">
            <a:off x="2481607" y="3840964"/>
            <a:ext cx="1130464" cy="435062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659A771-0D48-4347-B4C8-97D911AC22CE}"/>
              </a:ext>
            </a:extLst>
          </p:cNvPr>
          <p:cNvCxnSpPr>
            <a:cxnSpLocks/>
            <a:stCxn id="13" idx="2"/>
            <a:endCxn id="23" idx="1"/>
          </p:cNvCxnSpPr>
          <p:nvPr/>
        </p:nvCxnSpPr>
        <p:spPr>
          <a:xfrm>
            <a:off x="2481607" y="4696321"/>
            <a:ext cx="1195780" cy="1037553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781E238-A48F-4DB2-B2E0-89A8D2A28262}"/>
              </a:ext>
            </a:extLst>
          </p:cNvPr>
          <p:cNvSpPr txBox="1">
            <a:spLocks/>
          </p:cNvSpPr>
          <p:nvPr/>
        </p:nvSpPr>
        <p:spPr>
          <a:xfrm>
            <a:off x="9211801" y="4367009"/>
            <a:ext cx="2580806" cy="658624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But greatly increased gender bias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7047540-9A1F-4C88-9AA3-C9C1FA8FC2B7}"/>
              </a:ext>
            </a:extLst>
          </p:cNvPr>
          <p:cNvSpPr/>
          <p:nvPr/>
        </p:nvSpPr>
        <p:spPr>
          <a:xfrm>
            <a:off x="7567447" y="3740302"/>
            <a:ext cx="1494829" cy="19706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E6DB439-591D-4227-B89C-249AB8DD6F15}"/>
              </a:ext>
            </a:extLst>
          </p:cNvPr>
          <p:cNvCxnSpPr>
            <a:cxnSpLocks/>
            <a:stCxn id="19" idx="0"/>
            <a:endCxn id="20" idx="3"/>
          </p:cNvCxnSpPr>
          <p:nvPr/>
        </p:nvCxnSpPr>
        <p:spPr>
          <a:xfrm flipH="1" flipV="1">
            <a:off x="9062276" y="3838837"/>
            <a:ext cx="1439928" cy="52817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9349AE8-8D64-422F-B833-33701536C9E8}"/>
              </a:ext>
            </a:extLst>
          </p:cNvPr>
          <p:cNvCxnSpPr>
            <a:cxnSpLocks/>
            <a:stCxn id="19" idx="2"/>
            <a:endCxn id="27" idx="3"/>
          </p:cNvCxnSpPr>
          <p:nvPr/>
        </p:nvCxnSpPr>
        <p:spPr>
          <a:xfrm flipH="1">
            <a:off x="9072782" y="5025633"/>
            <a:ext cx="1429422" cy="69981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E8FF2A58-BB1A-4914-B618-1A9C1D220283}"/>
              </a:ext>
            </a:extLst>
          </p:cNvPr>
          <p:cNvSpPr/>
          <p:nvPr/>
        </p:nvSpPr>
        <p:spPr>
          <a:xfrm>
            <a:off x="3677387" y="5635339"/>
            <a:ext cx="3765843" cy="197069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ABC4018-AE8E-4AA5-B73B-B9134CDCAB92}"/>
              </a:ext>
            </a:extLst>
          </p:cNvPr>
          <p:cNvSpPr/>
          <p:nvPr/>
        </p:nvSpPr>
        <p:spPr>
          <a:xfrm>
            <a:off x="7577953" y="5626910"/>
            <a:ext cx="1494829" cy="19706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4A3590-FA23-4E3A-B07E-21B9A3D0C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l-SI"/>
              <a:t>#TheWebConf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71BF6A-3D8E-4B39-B39B-5F421F6E8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F137-CF2F-4A01-9897-BFFBFEC62B9B}" type="datetime1">
              <a:rPr lang="en-US" smtClean="0"/>
              <a:t>3/24/2021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650C670-AD12-468E-9056-BA0DA50FB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35969173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976CD-9DDA-4558-AF6E-77C7670F1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0532"/>
            <a:ext cx="8290034" cy="1044575"/>
          </a:xfrm>
        </p:spPr>
        <p:txBody>
          <a:bodyPr>
            <a:normAutofit fontScale="90000"/>
          </a:bodyPr>
          <a:lstStyle/>
          <a:p>
            <a:r>
              <a:rPr lang="da-DK" b="1" dirty="0"/>
              <a:t>Performance for Mitigating Gender Bias</a:t>
            </a:r>
            <a:endParaRPr lang="en-US" b="1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08824D7-4274-43E7-9642-1482CE69FB49}"/>
              </a:ext>
            </a:extLst>
          </p:cNvPr>
          <p:cNvGrpSpPr/>
          <p:nvPr/>
        </p:nvGrpSpPr>
        <p:grpSpPr>
          <a:xfrm>
            <a:off x="1810863" y="1780124"/>
            <a:ext cx="8570274" cy="3133017"/>
            <a:chOff x="1692315" y="1007602"/>
            <a:chExt cx="8570274" cy="313301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D99BBE5-D636-4E7B-AC0D-41BAB09743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2315" y="1007602"/>
              <a:ext cx="4166589" cy="313301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4F2E177-4771-40E4-8E45-835EDB6AA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1007602"/>
              <a:ext cx="4166589" cy="3133017"/>
            </a:xfrm>
            <a:prstGeom prst="rect">
              <a:avLst/>
            </a:prstGeom>
          </p:spPr>
        </p:pic>
      </p:grp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BCDC279-77A3-49C4-83FF-3E044382C6A8}"/>
              </a:ext>
            </a:extLst>
          </p:cNvPr>
          <p:cNvSpPr txBox="1">
            <a:spLocks/>
          </p:cNvSpPr>
          <p:nvPr/>
        </p:nvSpPr>
        <p:spPr>
          <a:xfrm>
            <a:off x="838200" y="5313999"/>
            <a:ext cx="10639097" cy="1044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i="1" dirty="0">
                <a:solidFill>
                  <a:srgbClr val="0070C0"/>
                </a:solidFill>
              </a:rPr>
              <a:t>NFCF</a:t>
            </a:r>
            <a:r>
              <a:rPr lang="en-US" sz="2400" dirty="0">
                <a:solidFill>
                  <a:srgbClr val="0070C0"/>
                </a:solidFill>
              </a:rPr>
              <a:t> and </a:t>
            </a:r>
            <a:r>
              <a:rPr lang="en-US" sz="2400" i="1" dirty="0">
                <a:solidFill>
                  <a:srgbClr val="0070C0"/>
                </a:solidFill>
              </a:rPr>
              <a:t>NFCF\_</a:t>
            </a:r>
            <a:r>
              <a:rPr lang="en-US" sz="2400" i="1" dirty="0" err="1">
                <a:solidFill>
                  <a:srgbClr val="0070C0"/>
                </a:solidFill>
              </a:rPr>
              <a:t>embd</a:t>
            </a:r>
            <a:r>
              <a:rPr lang="en-US" sz="2400" dirty="0">
                <a:solidFill>
                  <a:srgbClr val="0070C0"/>
                </a:solidFill>
              </a:rPr>
              <a:t> models clearly outperformed all the fair baseline models</a:t>
            </a:r>
            <a:endParaRPr lang="en-US" sz="2400" dirty="0"/>
          </a:p>
          <a:p>
            <a:pPr algn="just"/>
            <a:r>
              <a:rPr lang="en-US" sz="2400" i="1" dirty="0"/>
              <a:t>Projection-based CF</a:t>
            </a:r>
            <a:r>
              <a:rPr lang="en-US" sz="2400" dirty="0"/>
              <a:t>, performed the second best on both datasets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538FB8C-4007-4E1D-AFB7-34431491CB9A}"/>
              </a:ext>
            </a:extLst>
          </p:cNvPr>
          <p:cNvSpPr txBox="1">
            <a:spLocks/>
          </p:cNvSpPr>
          <p:nvPr/>
        </p:nvSpPr>
        <p:spPr>
          <a:xfrm>
            <a:off x="838200" y="1308186"/>
            <a:ext cx="7015932" cy="4393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b="1" dirty="0"/>
              <a:t>Comparison of proposed models with fair baselines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D94805-EBBA-4969-BBAE-5332AA9BC1B4}"/>
              </a:ext>
            </a:extLst>
          </p:cNvPr>
          <p:cNvSpPr txBox="1"/>
          <p:nvPr/>
        </p:nvSpPr>
        <p:spPr>
          <a:xfrm>
            <a:off x="3459659" y="4897736"/>
            <a:ext cx="1508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MovieLens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B5FF79-9306-4D95-BF60-DA00B83AA11C}"/>
              </a:ext>
            </a:extLst>
          </p:cNvPr>
          <p:cNvSpPr txBox="1"/>
          <p:nvPr/>
        </p:nvSpPr>
        <p:spPr>
          <a:xfrm>
            <a:off x="7777804" y="4897736"/>
            <a:ext cx="1508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42FC12-E6D7-42FB-B923-6F04B93D5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l-SI"/>
              <a:t>#TheWebConf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E60DEA-E4F9-4ABD-AF2E-20B0B1DDE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528A2-0FE8-4E81-9DAF-7DCCF01ED527}" type="datetime1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010C7C-0293-4C6E-A500-65F1ABE64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21343212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976CD-9DDA-4558-AF6E-77C7670F1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0532"/>
            <a:ext cx="8290034" cy="1044575"/>
          </a:xfrm>
        </p:spPr>
        <p:txBody>
          <a:bodyPr>
            <a:normAutofit fontScale="90000"/>
          </a:bodyPr>
          <a:lstStyle/>
          <a:p>
            <a:r>
              <a:rPr lang="da-DK" b="1" dirty="0"/>
              <a:t>Performance for Mitigating Gender Bias</a:t>
            </a:r>
            <a:endParaRPr lang="en-US" b="1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538FB8C-4007-4E1D-AFB7-34431491CB9A}"/>
              </a:ext>
            </a:extLst>
          </p:cNvPr>
          <p:cNvSpPr txBox="1">
            <a:spLocks/>
          </p:cNvSpPr>
          <p:nvPr/>
        </p:nvSpPr>
        <p:spPr>
          <a:xfrm>
            <a:off x="838200" y="1308186"/>
            <a:ext cx="9882352" cy="4393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b="1" dirty="0"/>
              <a:t>Top 5 and top 7 career recommendations on </a:t>
            </a:r>
            <a:r>
              <a:rPr lang="en-US" sz="2400" b="1" i="1" dirty="0" err="1"/>
              <a:t>MovieLens</a:t>
            </a:r>
            <a:endParaRPr lang="en-US" sz="2400" b="1" i="1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BA2DF10-E3C8-4593-A99B-D9DBB08029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4013" y="2703504"/>
            <a:ext cx="8903970" cy="3522536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D0A0A58-A154-4E99-9C35-F6B67EA2E5D7}"/>
              </a:ext>
            </a:extLst>
          </p:cNvPr>
          <p:cNvSpPr txBox="1">
            <a:spLocks/>
          </p:cNvSpPr>
          <p:nvPr/>
        </p:nvSpPr>
        <p:spPr>
          <a:xfrm>
            <a:off x="2509343" y="1972934"/>
            <a:ext cx="7173311" cy="420295"/>
          </a:xfrm>
          <a:prstGeom prst="rect">
            <a:avLst/>
          </a:prstGeom>
          <a:ln w="25400">
            <a:solidFill>
              <a:srgbClr val="0070C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The fairest recommender model in terms of both fairness metrics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0ECF4D3-4542-4B5D-90A7-711BFB14D0C4}"/>
              </a:ext>
            </a:extLst>
          </p:cNvPr>
          <p:cNvSpPr/>
          <p:nvPr/>
        </p:nvSpPr>
        <p:spPr>
          <a:xfrm>
            <a:off x="3100295" y="3429000"/>
            <a:ext cx="1949377" cy="201304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EC56ACE-C842-435B-A591-51EFCD59DEE7}"/>
              </a:ext>
            </a:extLst>
          </p:cNvPr>
          <p:cNvSpPr/>
          <p:nvPr/>
        </p:nvSpPr>
        <p:spPr>
          <a:xfrm>
            <a:off x="9021170" y="3429000"/>
            <a:ext cx="1526813" cy="201304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0DD47F0-F8F5-4C63-916F-AFE3631CC39B}"/>
              </a:ext>
            </a:extLst>
          </p:cNvPr>
          <p:cNvCxnSpPr>
            <a:cxnSpLocks/>
            <a:endCxn id="19" idx="0"/>
          </p:cNvCxnSpPr>
          <p:nvPr/>
        </p:nvCxnSpPr>
        <p:spPr>
          <a:xfrm flipH="1">
            <a:off x="4074984" y="2393229"/>
            <a:ext cx="908233" cy="1035771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97FBE64-5527-4DAC-ADD3-03D10715AE72}"/>
              </a:ext>
            </a:extLst>
          </p:cNvPr>
          <p:cNvCxnSpPr>
            <a:cxnSpLocks/>
          </p:cNvCxnSpPr>
          <p:nvPr/>
        </p:nvCxnSpPr>
        <p:spPr>
          <a:xfrm>
            <a:off x="8227482" y="2381304"/>
            <a:ext cx="900752" cy="1035771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173B3F-F66A-412D-BF8D-911C725DC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l-SI"/>
              <a:t>#TheWebConf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E3DF8D-6AEB-4DF7-AA3A-BDFD3F3AE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01A3-8ABB-4987-9FC7-70E175E37487}" type="datetime1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4CA5B-A63B-48C3-B6C0-93B8BE74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350483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2C94FA0-DD23-44BB-AE01-03620F8EADA7}"/>
              </a:ext>
            </a:extLst>
          </p:cNvPr>
          <p:cNvGrpSpPr/>
          <p:nvPr/>
        </p:nvGrpSpPr>
        <p:grpSpPr>
          <a:xfrm>
            <a:off x="1915063" y="475459"/>
            <a:ext cx="6695537" cy="5662694"/>
            <a:chOff x="1524000" y="419100"/>
            <a:chExt cx="5919524" cy="60198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945CB3A-E3B1-4982-A1BA-B818B84D55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4000" y="419100"/>
              <a:ext cx="5919524" cy="60198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3A8341F-A45F-4505-96FF-D5767F64CB6A}"/>
                </a:ext>
              </a:extLst>
            </p:cNvPr>
            <p:cNvSpPr/>
            <p:nvPr/>
          </p:nvSpPr>
          <p:spPr>
            <a:xfrm>
              <a:off x="6096000" y="1143000"/>
              <a:ext cx="12954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2F54DD-D7F9-4D32-9933-C910C5506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l-SI"/>
              <a:t>#TheWebConf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A970E1-C658-4E93-BC07-A5168681A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BDF8-9796-460B-B168-7CA211C58327}" type="datetime1">
              <a:rPr lang="en-US" smtClean="0"/>
              <a:t>3/24/2021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3C1731-4AC7-452C-90CD-079C85FCA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946313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976CD-9DDA-4558-AF6E-77C7670F1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0532"/>
            <a:ext cx="8290034" cy="1044575"/>
          </a:xfrm>
        </p:spPr>
        <p:txBody>
          <a:bodyPr>
            <a:normAutofit fontScale="90000"/>
          </a:bodyPr>
          <a:lstStyle/>
          <a:p>
            <a:r>
              <a:rPr lang="da-DK" b="1" dirty="0"/>
              <a:t>Performance for Mitigating Gender Bias</a:t>
            </a:r>
            <a:endParaRPr lang="en-US" b="1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538FB8C-4007-4E1D-AFB7-34431491CB9A}"/>
              </a:ext>
            </a:extLst>
          </p:cNvPr>
          <p:cNvSpPr txBox="1">
            <a:spLocks/>
          </p:cNvSpPr>
          <p:nvPr/>
        </p:nvSpPr>
        <p:spPr>
          <a:xfrm>
            <a:off x="838200" y="1308186"/>
            <a:ext cx="9882352" cy="4393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b="1" dirty="0"/>
              <a:t>Top 5 and top 7 career recommendations on </a:t>
            </a:r>
            <a:r>
              <a:rPr lang="en-US" sz="2400" b="1" i="1" dirty="0" err="1"/>
              <a:t>MovieLens</a:t>
            </a:r>
            <a:endParaRPr lang="en-US" sz="2400" b="1" i="1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BA2DF10-E3C8-4593-A99B-D9DBB08029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4013" y="2703504"/>
            <a:ext cx="8903970" cy="3522536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D0A0A58-A154-4E99-9C35-F6B67EA2E5D7}"/>
              </a:ext>
            </a:extLst>
          </p:cNvPr>
          <p:cNvSpPr txBox="1">
            <a:spLocks/>
          </p:cNvSpPr>
          <p:nvPr/>
        </p:nvSpPr>
        <p:spPr>
          <a:xfrm>
            <a:off x="2723492" y="1972934"/>
            <a:ext cx="6745015" cy="420295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NCF w/ Pre-train performed best in the HR and NDCG metrics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0ECF4D3-4542-4B5D-90A7-711BFB14D0C4}"/>
              </a:ext>
            </a:extLst>
          </p:cNvPr>
          <p:cNvSpPr/>
          <p:nvPr/>
        </p:nvSpPr>
        <p:spPr>
          <a:xfrm>
            <a:off x="2986370" y="4122683"/>
            <a:ext cx="5826554" cy="25034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0DD47F0-F8F5-4C63-916F-AFE3631CC39B}"/>
              </a:ext>
            </a:extLst>
          </p:cNvPr>
          <p:cNvCxnSpPr>
            <a:cxnSpLocks/>
          </p:cNvCxnSpPr>
          <p:nvPr/>
        </p:nvCxnSpPr>
        <p:spPr>
          <a:xfrm flipH="1">
            <a:off x="4517409" y="2393229"/>
            <a:ext cx="764276" cy="185462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DAD18C-ED35-486F-87A5-979A44F8B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l-SI"/>
              <a:t>#TheWebConf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77E0EC-9728-4896-A76A-97B0D3F24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C650-69D2-4500-AB7D-A898AB54595F}" type="datetime1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218B77-DD0C-49BE-B297-0669EF7C3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34465991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976CD-9DDA-4558-AF6E-77C7670F1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0532"/>
            <a:ext cx="8290034" cy="1044575"/>
          </a:xfrm>
        </p:spPr>
        <p:txBody>
          <a:bodyPr>
            <a:normAutofit fontScale="90000"/>
          </a:bodyPr>
          <a:lstStyle/>
          <a:p>
            <a:r>
              <a:rPr lang="da-DK" b="1" dirty="0"/>
              <a:t>Performance for Mitigating Gender Bias</a:t>
            </a:r>
            <a:endParaRPr lang="en-US" b="1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538FB8C-4007-4E1D-AFB7-34431491CB9A}"/>
              </a:ext>
            </a:extLst>
          </p:cNvPr>
          <p:cNvSpPr txBox="1">
            <a:spLocks/>
          </p:cNvSpPr>
          <p:nvPr/>
        </p:nvSpPr>
        <p:spPr>
          <a:xfrm>
            <a:off x="838200" y="1308186"/>
            <a:ext cx="9882352" cy="4393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b="1" dirty="0"/>
              <a:t>Top 5 and top 7 career recommendations on </a:t>
            </a:r>
            <a:r>
              <a:rPr lang="en-US" sz="2400" b="1" i="1" dirty="0" err="1"/>
              <a:t>MovieLens</a:t>
            </a:r>
            <a:endParaRPr lang="en-US" sz="2400" b="1" i="1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BA2DF10-E3C8-4593-A99B-D9DBB08029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4013" y="2703504"/>
            <a:ext cx="8903970" cy="3522536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D0A0A58-A154-4E99-9C35-F6B67EA2E5D7}"/>
              </a:ext>
            </a:extLst>
          </p:cNvPr>
          <p:cNvSpPr txBox="1">
            <a:spLocks/>
          </p:cNvSpPr>
          <p:nvPr/>
        </p:nvSpPr>
        <p:spPr>
          <a:xfrm>
            <a:off x="579382" y="1922828"/>
            <a:ext cx="4544411" cy="605397"/>
          </a:xfrm>
          <a:prstGeom prst="rect">
            <a:avLst/>
          </a:prstGeom>
          <a:ln w="25400">
            <a:solidFill>
              <a:schemeClr val="accent4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NFCF and </a:t>
            </a:r>
            <a:r>
              <a:rPr lang="en-US" sz="2000" dirty="0" err="1"/>
              <a:t>NFCF_embd</a:t>
            </a:r>
            <a:r>
              <a:rPr lang="en-US" sz="2000" dirty="0"/>
              <a:t> had nearly as good HR and NDCG as NCF w/ Pre-train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0ECF4D3-4542-4B5D-90A7-711BFB14D0C4}"/>
              </a:ext>
            </a:extLst>
          </p:cNvPr>
          <p:cNvSpPr/>
          <p:nvPr/>
        </p:nvSpPr>
        <p:spPr>
          <a:xfrm>
            <a:off x="3049432" y="3428282"/>
            <a:ext cx="5826554" cy="390344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0DD47F0-F8F5-4C63-916F-AFE3631CC39B}"/>
              </a:ext>
            </a:extLst>
          </p:cNvPr>
          <p:cNvCxnSpPr>
            <a:cxnSpLocks/>
          </p:cNvCxnSpPr>
          <p:nvPr/>
        </p:nvCxnSpPr>
        <p:spPr>
          <a:xfrm>
            <a:off x="1644013" y="2528225"/>
            <a:ext cx="1405419" cy="1082078"/>
          </a:xfrm>
          <a:prstGeom prst="straightConnector1">
            <a:avLst/>
          </a:prstGeom>
          <a:ln w="25400">
            <a:solidFill>
              <a:schemeClr val="accent4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09162DF3-4105-4A37-9F28-690C426F7FFC}"/>
              </a:ext>
            </a:extLst>
          </p:cNvPr>
          <p:cNvSpPr/>
          <p:nvPr/>
        </p:nvSpPr>
        <p:spPr>
          <a:xfrm>
            <a:off x="3049432" y="4119841"/>
            <a:ext cx="5826554" cy="246772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DA4D010-DEE7-4852-BAB3-79F1EFF912E0}"/>
              </a:ext>
            </a:extLst>
          </p:cNvPr>
          <p:cNvCxnSpPr>
            <a:cxnSpLocks/>
          </p:cNvCxnSpPr>
          <p:nvPr/>
        </p:nvCxnSpPr>
        <p:spPr>
          <a:xfrm>
            <a:off x="1644013" y="2528225"/>
            <a:ext cx="1405419" cy="1801551"/>
          </a:xfrm>
          <a:prstGeom prst="straightConnector1">
            <a:avLst/>
          </a:prstGeom>
          <a:ln w="25400">
            <a:solidFill>
              <a:schemeClr val="accent4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5E81DF8-ADC3-480D-8DC6-533BCCA67420}"/>
              </a:ext>
            </a:extLst>
          </p:cNvPr>
          <p:cNvSpPr txBox="1">
            <a:spLocks/>
          </p:cNvSpPr>
          <p:nvPr/>
        </p:nvSpPr>
        <p:spPr>
          <a:xfrm>
            <a:off x="8543594" y="1920531"/>
            <a:ext cx="3069024" cy="605397"/>
          </a:xfrm>
          <a:prstGeom prst="rect">
            <a:avLst/>
          </a:prstGeom>
          <a:ln w="25400">
            <a:solidFill>
              <a:srgbClr val="7030A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NFCF and </a:t>
            </a:r>
            <a:r>
              <a:rPr lang="en-US" sz="2000" dirty="0" err="1"/>
              <a:t>NFCF_embd</a:t>
            </a:r>
            <a:r>
              <a:rPr lang="en-US" sz="2000" dirty="0"/>
              <a:t> also mitigate gender bias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0D7CA48-DBA9-47CA-9FDA-15C337A105A5}"/>
              </a:ext>
            </a:extLst>
          </p:cNvPr>
          <p:cNvSpPr/>
          <p:nvPr/>
        </p:nvSpPr>
        <p:spPr>
          <a:xfrm>
            <a:off x="9176966" y="3423022"/>
            <a:ext cx="1405419" cy="390344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68880E5-1722-4D09-8A79-4758B22C88D2}"/>
              </a:ext>
            </a:extLst>
          </p:cNvPr>
          <p:cNvSpPr/>
          <p:nvPr/>
        </p:nvSpPr>
        <p:spPr>
          <a:xfrm>
            <a:off x="9176966" y="4119841"/>
            <a:ext cx="1405419" cy="246772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A43D58D-403E-42DB-BB3D-A4F84CC5110C}"/>
              </a:ext>
            </a:extLst>
          </p:cNvPr>
          <p:cNvCxnSpPr>
            <a:cxnSpLocks/>
            <a:endCxn id="15" idx="3"/>
          </p:cNvCxnSpPr>
          <p:nvPr/>
        </p:nvCxnSpPr>
        <p:spPr>
          <a:xfrm flipH="1">
            <a:off x="10582385" y="2524854"/>
            <a:ext cx="611134" cy="1093340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6DC86C8-B03F-4BE0-80CE-EF0ECC984FA7}"/>
              </a:ext>
            </a:extLst>
          </p:cNvPr>
          <p:cNvCxnSpPr>
            <a:cxnSpLocks/>
            <a:endCxn id="16" idx="3"/>
          </p:cNvCxnSpPr>
          <p:nvPr/>
        </p:nvCxnSpPr>
        <p:spPr>
          <a:xfrm flipH="1">
            <a:off x="10582385" y="2524854"/>
            <a:ext cx="611134" cy="1718373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8466E8-DFDD-4EC5-A354-9264A9DD8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l-SI"/>
              <a:t>#TheWebConf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93298C-CAAD-4977-AF1D-2D18468A8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D931E-A51D-43C3-88F3-8456E55EF0E1}" type="datetime1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C79512-1506-44E7-B1B1-7E5D97D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36792698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5D50230-479F-471B-A349-DC2AEBF950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657" y="2737579"/>
            <a:ext cx="8995895" cy="35225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1976CD-9DDA-4558-AF6E-77C7670F1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0532"/>
            <a:ext cx="8290034" cy="1044575"/>
          </a:xfrm>
        </p:spPr>
        <p:txBody>
          <a:bodyPr>
            <a:normAutofit fontScale="90000"/>
          </a:bodyPr>
          <a:lstStyle/>
          <a:p>
            <a:r>
              <a:rPr lang="da-DK" b="1" dirty="0"/>
              <a:t>Performance for Mitigating Gender Bias</a:t>
            </a:r>
            <a:endParaRPr lang="en-US" b="1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538FB8C-4007-4E1D-AFB7-34431491CB9A}"/>
              </a:ext>
            </a:extLst>
          </p:cNvPr>
          <p:cNvSpPr txBox="1">
            <a:spLocks/>
          </p:cNvSpPr>
          <p:nvPr/>
        </p:nvSpPr>
        <p:spPr>
          <a:xfrm>
            <a:off x="838200" y="1308186"/>
            <a:ext cx="9882352" cy="4393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b="1" dirty="0"/>
              <a:t>Top 10 and top 25 college major recommendations on </a:t>
            </a:r>
            <a:r>
              <a:rPr lang="en-US" sz="2400" b="1" i="1" dirty="0"/>
              <a:t>Facebook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6D0A0A58-A154-4E99-9C35-F6B67EA2E5D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06586" y="1924541"/>
                <a:ext cx="5918491" cy="423267"/>
              </a:xfrm>
              <a:prstGeom prst="rect">
                <a:avLst/>
              </a:prstGeom>
              <a:ln w="25400">
                <a:solidFill>
                  <a:srgbClr val="0070C0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000" dirty="0"/>
                  <a:t>The fairest recommender model in terms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mean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6D0A0A58-A154-4E99-9C35-F6B67EA2E5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6586" y="1924541"/>
                <a:ext cx="5918491" cy="423267"/>
              </a:xfrm>
              <a:prstGeom prst="rect">
                <a:avLst/>
              </a:prstGeom>
              <a:blipFill>
                <a:blip r:embed="rId4"/>
                <a:stretch>
                  <a:fillRect l="-923" t="-12329" b="-9589"/>
                </a:stretch>
              </a:blipFill>
              <a:ln w="2540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A0ECF4D3-4542-4B5D-90A7-711BFB14D0C4}"/>
              </a:ext>
            </a:extLst>
          </p:cNvPr>
          <p:cNvSpPr/>
          <p:nvPr/>
        </p:nvSpPr>
        <p:spPr>
          <a:xfrm>
            <a:off x="3100295" y="3429000"/>
            <a:ext cx="1949377" cy="201304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EC56ACE-C842-435B-A591-51EFCD59DEE7}"/>
              </a:ext>
            </a:extLst>
          </p:cNvPr>
          <p:cNvSpPr/>
          <p:nvPr/>
        </p:nvSpPr>
        <p:spPr>
          <a:xfrm>
            <a:off x="9128233" y="3429000"/>
            <a:ext cx="793689" cy="201304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0DD47F0-F8F5-4C63-916F-AFE3631CC39B}"/>
              </a:ext>
            </a:extLst>
          </p:cNvPr>
          <p:cNvCxnSpPr>
            <a:cxnSpLocks/>
            <a:stCxn id="18" idx="2"/>
            <a:endCxn id="19" idx="0"/>
          </p:cNvCxnSpPr>
          <p:nvPr/>
        </p:nvCxnSpPr>
        <p:spPr>
          <a:xfrm flipH="1">
            <a:off x="4074984" y="2347808"/>
            <a:ext cx="2490848" cy="1081192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97FBE64-5527-4DAC-ADD3-03D10715AE72}"/>
              </a:ext>
            </a:extLst>
          </p:cNvPr>
          <p:cNvCxnSpPr>
            <a:cxnSpLocks/>
            <a:stCxn id="18" idx="2"/>
            <a:endCxn id="20" idx="0"/>
          </p:cNvCxnSpPr>
          <p:nvPr/>
        </p:nvCxnSpPr>
        <p:spPr>
          <a:xfrm>
            <a:off x="6565832" y="2347808"/>
            <a:ext cx="2959246" cy="1081192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EAA7A2-9DA1-4AF9-936D-944422C06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l-SI"/>
              <a:t>#TheWebConf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3598D0-FBBC-4B50-B88F-A13EF11F4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5FDA0-CAA1-44BF-85AD-DB09D94217C7}" type="datetime1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925D98-B9D6-40E4-9C8B-9C721706E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20217804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5D50230-479F-471B-A349-DC2AEBF950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657" y="2737579"/>
            <a:ext cx="8995895" cy="35225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1976CD-9DDA-4558-AF6E-77C7670F1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0532"/>
            <a:ext cx="8290034" cy="1044575"/>
          </a:xfrm>
        </p:spPr>
        <p:txBody>
          <a:bodyPr>
            <a:normAutofit fontScale="90000"/>
          </a:bodyPr>
          <a:lstStyle/>
          <a:p>
            <a:r>
              <a:rPr lang="da-DK" b="1" dirty="0"/>
              <a:t>Performance for Mitigating Gender Bias</a:t>
            </a:r>
            <a:endParaRPr lang="en-US" b="1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538FB8C-4007-4E1D-AFB7-34431491CB9A}"/>
              </a:ext>
            </a:extLst>
          </p:cNvPr>
          <p:cNvSpPr txBox="1">
            <a:spLocks/>
          </p:cNvSpPr>
          <p:nvPr/>
        </p:nvSpPr>
        <p:spPr>
          <a:xfrm>
            <a:off x="838200" y="1308186"/>
            <a:ext cx="9882352" cy="4393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b="1" dirty="0"/>
              <a:t>Top 10 and top 25 college major recommendations on </a:t>
            </a:r>
            <a:r>
              <a:rPr lang="en-US" sz="2400" b="1" i="1" dirty="0"/>
              <a:t>Facebook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6D0A0A58-A154-4E99-9C35-F6B67EA2E5D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06586" y="1924541"/>
                <a:ext cx="5918491" cy="423267"/>
              </a:xfrm>
              <a:prstGeom prst="rect">
                <a:avLst/>
              </a:prstGeom>
              <a:ln w="25400">
                <a:solidFill>
                  <a:srgbClr val="0070C0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000" dirty="0"/>
                  <a:t>The fairest recommender model in terms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abs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6D0A0A58-A154-4E99-9C35-F6B67EA2E5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6586" y="1924541"/>
                <a:ext cx="5918491" cy="423267"/>
              </a:xfrm>
              <a:prstGeom prst="rect">
                <a:avLst/>
              </a:prstGeom>
              <a:blipFill>
                <a:blip r:embed="rId4"/>
                <a:stretch>
                  <a:fillRect l="-923" t="-12329" b="-9589"/>
                </a:stretch>
              </a:blipFill>
              <a:ln w="2540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A0ECF4D3-4542-4B5D-90A7-711BFB14D0C4}"/>
              </a:ext>
            </a:extLst>
          </p:cNvPr>
          <p:cNvSpPr/>
          <p:nvPr/>
        </p:nvSpPr>
        <p:spPr>
          <a:xfrm>
            <a:off x="3100295" y="3657600"/>
            <a:ext cx="1949377" cy="201304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EC56ACE-C842-435B-A591-51EFCD59DEE7}"/>
              </a:ext>
            </a:extLst>
          </p:cNvPr>
          <p:cNvSpPr/>
          <p:nvPr/>
        </p:nvSpPr>
        <p:spPr>
          <a:xfrm>
            <a:off x="9926863" y="3657600"/>
            <a:ext cx="793689" cy="201304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0DD47F0-F8F5-4C63-916F-AFE3631CC39B}"/>
              </a:ext>
            </a:extLst>
          </p:cNvPr>
          <p:cNvCxnSpPr>
            <a:cxnSpLocks/>
            <a:stCxn id="18" idx="2"/>
            <a:endCxn id="19" idx="0"/>
          </p:cNvCxnSpPr>
          <p:nvPr/>
        </p:nvCxnSpPr>
        <p:spPr>
          <a:xfrm flipH="1">
            <a:off x="4074984" y="2347808"/>
            <a:ext cx="2490848" cy="1309792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97FBE64-5527-4DAC-ADD3-03D10715AE72}"/>
              </a:ext>
            </a:extLst>
          </p:cNvPr>
          <p:cNvCxnSpPr>
            <a:cxnSpLocks/>
            <a:stCxn id="18" idx="2"/>
            <a:endCxn id="20" idx="0"/>
          </p:cNvCxnSpPr>
          <p:nvPr/>
        </p:nvCxnSpPr>
        <p:spPr>
          <a:xfrm>
            <a:off x="6565832" y="2347808"/>
            <a:ext cx="3757876" cy="1309792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1DE627-4C85-4AD8-8F7D-6CB90E894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l-SI"/>
              <a:t>#TheWebConf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BB287C-DA74-41F6-907A-9ADEA1245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0F157-CFF6-4387-970F-2742A1DC5D6C}" type="datetime1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4C18E9-FFC0-43A2-AE25-1B2DDCF0D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33</a:t>
            </a:r>
          </a:p>
        </p:txBody>
      </p:sp>
    </p:spTree>
    <p:extLst>
      <p:ext uri="{BB962C8B-B14F-4D97-AF65-F5344CB8AC3E}">
        <p14:creationId xmlns:p14="http://schemas.microsoft.com/office/powerpoint/2010/main" val="31472103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5D50230-479F-471B-A349-DC2AEBF950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657" y="2737579"/>
            <a:ext cx="8995895" cy="35225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1976CD-9DDA-4558-AF6E-77C7670F1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0532"/>
            <a:ext cx="8290034" cy="1044575"/>
          </a:xfrm>
        </p:spPr>
        <p:txBody>
          <a:bodyPr>
            <a:normAutofit fontScale="90000"/>
          </a:bodyPr>
          <a:lstStyle/>
          <a:p>
            <a:r>
              <a:rPr lang="da-DK" b="1" dirty="0"/>
              <a:t>Performance for Mitigating Gender Bias</a:t>
            </a:r>
            <a:endParaRPr lang="en-US" b="1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538FB8C-4007-4E1D-AFB7-34431491CB9A}"/>
              </a:ext>
            </a:extLst>
          </p:cNvPr>
          <p:cNvSpPr txBox="1">
            <a:spLocks/>
          </p:cNvSpPr>
          <p:nvPr/>
        </p:nvSpPr>
        <p:spPr>
          <a:xfrm>
            <a:off x="838200" y="1308186"/>
            <a:ext cx="9882352" cy="4393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b="1" dirty="0"/>
              <a:t>Top 10 and top 25 college major recommendations on </a:t>
            </a:r>
            <a:r>
              <a:rPr lang="en-US" sz="2400" b="1" i="1" dirty="0"/>
              <a:t>Facebook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1DE63DF-589B-4CB9-B661-EC7E50102049}"/>
              </a:ext>
            </a:extLst>
          </p:cNvPr>
          <p:cNvSpPr txBox="1">
            <a:spLocks/>
          </p:cNvSpPr>
          <p:nvPr/>
        </p:nvSpPr>
        <p:spPr>
          <a:xfrm>
            <a:off x="2986370" y="1972934"/>
            <a:ext cx="7208784" cy="420295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NCF w/ Pre-train again performed best in the HR and NDCG metrics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8F721F6-B193-4D61-959A-EB14B7CCF557}"/>
              </a:ext>
            </a:extLst>
          </p:cNvPr>
          <p:cNvSpPr/>
          <p:nvPr/>
        </p:nvSpPr>
        <p:spPr>
          <a:xfrm>
            <a:off x="3053045" y="4151258"/>
            <a:ext cx="5826554" cy="25034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1CDB10F-4EC7-43F9-B6C8-0C931C3411D3}"/>
              </a:ext>
            </a:extLst>
          </p:cNvPr>
          <p:cNvCxnSpPr>
            <a:cxnSpLocks/>
          </p:cNvCxnSpPr>
          <p:nvPr/>
        </p:nvCxnSpPr>
        <p:spPr>
          <a:xfrm flipH="1">
            <a:off x="4517409" y="2393229"/>
            <a:ext cx="764276" cy="185462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F43E74-58FD-4C70-8339-9F78EA621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l-SI"/>
              <a:t>#TheWebConf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301437-20EF-4C97-B32A-A80248F56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12CA8-CC18-42F5-A195-7A102CFF60DD}" type="datetime1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1EEE48-610C-461D-B2EB-14838E31E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34</a:t>
            </a:r>
          </a:p>
        </p:txBody>
      </p:sp>
    </p:spTree>
    <p:extLst>
      <p:ext uri="{BB962C8B-B14F-4D97-AF65-F5344CB8AC3E}">
        <p14:creationId xmlns:p14="http://schemas.microsoft.com/office/powerpoint/2010/main" val="14287905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5D50230-479F-471B-A349-DC2AEBF950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657" y="2737579"/>
            <a:ext cx="8995895" cy="35225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1976CD-9DDA-4558-AF6E-77C7670F1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0532"/>
            <a:ext cx="8290034" cy="1044575"/>
          </a:xfrm>
        </p:spPr>
        <p:txBody>
          <a:bodyPr>
            <a:normAutofit fontScale="90000"/>
          </a:bodyPr>
          <a:lstStyle/>
          <a:p>
            <a:r>
              <a:rPr lang="da-DK" b="1" dirty="0"/>
              <a:t>Performance for Mitigating Gender Bias</a:t>
            </a:r>
            <a:endParaRPr lang="en-US" b="1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538FB8C-4007-4E1D-AFB7-34431491CB9A}"/>
              </a:ext>
            </a:extLst>
          </p:cNvPr>
          <p:cNvSpPr txBox="1">
            <a:spLocks/>
          </p:cNvSpPr>
          <p:nvPr/>
        </p:nvSpPr>
        <p:spPr>
          <a:xfrm>
            <a:off x="838200" y="1308186"/>
            <a:ext cx="9882352" cy="4393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b="1" dirty="0"/>
              <a:t>Top 10 and top 25 college major recommendations on </a:t>
            </a:r>
            <a:r>
              <a:rPr lang="en-US" sz="2400" b="1" i="1" dirty="0"/>
              <a:t>Facebook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4C54C62-6973-42A9-8278-3BDFD18730B3}"/>
              </a:ext>
            </a:extLst>
          </p:cNvPr>
          <p:cNvSpPr txBox="1">
            <a:spLocks/>
          </p:cNvSpPr>
          <p:nvPr/>
        </p:nvSpPr>
        <p:spPr>
          <a:xfrm>
            <a:off x="579382" y="1960928"/>
            <a:ext cx="4544411" cy="605397"/>
          </a:xfrm>
          <a:prstGeom prst="rect">
            <a:avLst/>
          </a:prstGeom>
          <a:ln w="25400">
            <a:solidFill>
              <a:schemeClr val="accent4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Again, NFCF and </a:t>
            </a:r>
            <a:r>
              <a:rPr lang="en-US" sz="2000" dirty="0" err="1"/>
              <a:t>NFCF_embd</a:t>
            </a:r>
            <a:r>
              <a:rPr lang="en-US" sz="2000" dirty="0"/>
              <a:t> had nearly as good HR and NDCG as NCF w/ Pre-train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8D3E58-2BE7-4456-BB11-D7175A78C732}"/>
              </a:ext>
            </a:extLst>
          </p:cNvPr>
          <p:cNvSpPr/>
          <p:nvPr/>
        </p:nvSpPr>
        <p:spPr>
          <a:xfrm>
            <a:off x="3049432" y="3466382"/>
            <a:ext cx="5826554" cy="390344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361F38A-27A3-4FBB-9979-52C312BDD0EA}"/>
              </a:ext>
            </a:extLst>
          </p:cNvPr>
          <p:cNvCxnSpPr>
            <a:cxnSpLocks/>
          </p:cNvCxnSpPr>
          <p:nvPr/>
        </p:nvCxnSpPr>
        <p:spPr>
          <a:xfrm>
            <a:off x="1644013" y="2566325"/>
            <a:ext cx="1405419" cy="1082078"/>
          </a:xfrm>
          <a:prstGeom prst="straightConnector1">
            <a:avLst/>
          </a:prstGeom>
          <a:ln w="25400">
            <a:solidFill>
              <a:schemeClr val="accent4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8CA88237-30B8-43AD-9DA4-88238EAF83C2}"/>
              </a:ext>
            </a:extLst>
          </p:cNvPr>
          <p:cNvSpPr/>
          <p:nvPr/>
        </p:nvSpPr>
        <p:spPr>
          <a:xfrm>
            <a:off x="3049432" y="4157941"/>
            <a:ext cx="5826554" cy="246772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3A16DD2-8F02-4B63-B6CE-42608B455540}"/>
              </a:ext>
            </a:extLst>
          </p:cNvPr>
          <p:cNvCxnSpPr>
            <a:cxnSpLocks/>
          </p:cNvCxnSpPr>
          <p:nvPr/>
        </p:nvCxnSpPr>
        <p:spPr>
          <a:xfrm>
            <a:off x="1644013" y="2566325"/>
            <a:ext cx="1405419" cy="1801551"/>
          </a:xfrm>
          <a:prstGeom prst="straightConnector1">
            <a:avLst/>
          </a:prstGeom>
          <a:ln w="25400">
            <a:solidFill>
              <a:schemeClr val="accent4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C58AEBA-328F-4207-BFC9-9672255D6390}"/>
              </a:ext>
            </a:extLst>
          </p:cNvPr>
          <p:cNvSpPr txBox="1">
            <a:spLocks/>
          </p:cNvSpPr>
          <p:nvPr/>
        </p:nvSpPr>
        <p:spPr>
          <a:xfrm>
            <a:off x="8543594" y="1939581"/>
            <a:ext cx="3069024" cy="605397"/>
          </a:xfrm>
          <a:prstGeom prst="rect">
            <a:avLst/>
          </a:prstGeom>
          <a:ln w="25400">
            <a:solidFill>
              <a:srgbClr val="7030A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NFCF and </a:t>
            </a:r>
            <a:r>
              <a:rPr lang="en-US" sz="2000" dirty="0" err="1"/>
              <a:t>NFCF_embd</a:t>
            </a:r>
            <a:r>
              <a:rPr lang="en-US" sz="2000" dirty="0"/>
              <a:t> also mitigate gender bias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0AD4CDE-3CD5-4B25-B091-2E3CBA68953C}"/>
              </a:ext>
            </a:extLst>
          </p:cNvPr>
          <p:cNvSpPr/>
          <p:nvPr/>
        </p:nvSpPr>
        <p:spPr>
          <a:xfrm>
            <a:off x="9176966" y="3461122"/>
            <a:ext cx="1405419" cy="390344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D7AF97-1B6A-456F-AB99-137B4E084AB1}"/>
              </a:ext>
            </a:extLst>
          </p:cNvPr>
          <p:cNvSpPr/>
          <p:nvPr/>
        </p:nvSpPr>
        <p:spPr>
          <a:xfrm>
            <a:off x="9176966" y="4157941"/>
            <a:ext cx="1405419" cy="246772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7D79F94-5489-4D23-8F26-5A78A9237205}"/>
              </a:ext>
            </a:extLst>
          </p:cNvPr>
          <p:cNvCxnSpPr>
            <a:cxnSpLocks/>
          </p:cNvCxnSpPr>
          <p:nvPr/>
        </p:nvCxnSpPr>
        <p:spPr>
          <a:xfrm flipH="1">
            <a:off x="10582385" y="2524854"/>
            <a:ext cx="611134" cy="1093340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2552CD1-3084-41FD-B62F-CBC88BCE0124}"/>
              </a:ext>
            </a:extLst>
          </p:cNvPr>
          <p:cNvCxnSpPr>
            <a:cxnSpLocks/>
          </p:cNvCxnSpPr>
          <p:nvPr/>
        </p:nvCxnSpPr>
        <p:spPr>
          <a:xfrm flipH="1">
            <a:off x="10582385" y="2524854"/>
            <a:ext cx="611134" cy="1718373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C85525-8111-470C-9565-DC3547070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l-SI"/>
              <a:t>#TheWebConf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F45086-173F-47CC-A11D-FE7CA68B9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60629-B4B0-4E54-80FA-695BCF407796}" type="datetime1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C3B0CA-1FB9-4C9D-85B9-18C8E94F4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16932706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33644-04BD-4850-9BFE-9BF18E0C4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3614"/>
          </a:xfrm>
        </p:spPr>
        <p:txBody>
          <a:bodyPr/>
          <a:lstStyle/>
          <a:p>
            <a:r>
              <a:rPr lang="en-US" b="1" dirty="0"/>
              <a:t>Gender Distributions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F1F4C80-BCB2-4E7D-A6B1-61B97FA0BDBF}"/>
              </a:ext>
            </a:extLst>
          </p:cNvPr>
          <p:cNvSpPr txBox="1">
            <a:spLocks/>
          </p:cNvSpPr>
          <p:nvPr/>
        </p:nvSpPr>
        <p:spPr>
          <a:xfrm>
            <a:off x="674915" y="1454407"/>
            <a:ext cx="11076098" cy="4942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Example careers and college majors for datasets and NFCF model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E20F02-4640-4177-9876-5E3244161AE0}"/>
              </a:ext>
            </a:extLst>
          </p:cNvPr>
          <p:cNvSpPr txBox="1"/>
          <p:nvPr/>
        </p:nvSpPr>
        <p:spPr>
          <a:xfrm>
            <a:off x="2646983" y="6046797"/>
            <a:ext cx="1325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MovieLens</a:t>
            </a:r>
            <a:endParaRPr lang="en-US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094106-D5E8-4AA5-BA3D-A55AAD05B303}"/>
              </a:ext>
            </a:extLst>
          </p:cNvPr>
          <p:cNvSpPr txBox="1"/>
          <p:nvPr/>
        </p:nvSpPr>
        <p:spPr>
          <a:xfrm>
            <a:off x="8241623" y="5937348"/>
            <a:ext cx="1325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  <a:endParaRPr lang="en-US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8B1F546-A297-46A2-8E9D-E8ACCCD8E4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7378242"/>
              </p:ext>
            </p:extLst>
          </p:nvPr>
        </p:nvGraphicFramePr>
        <p:xfrm>
          <a:off x="6196309" y="3147690"/>
          <a:ext cx="4943475" cy="2789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72AA0C4-6859-48D6-BBCD-2636730244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4957759"/>
              </p:ext>
            </p:extLst>
          </p:nvPr>
        </p:nvGraphicFramePr>
        <p:xfrm>
          <a:off x="838200" y="3181088"/>
          <a:ext cx="4943475" cy="2986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9B14578-D73B-45A7-8EA2-17946819F8FE}"/>
              </a:ext>
            </a:extLst>
          </p:cNvPr>
          <p:cNvSpPr txBox="1">
            <a:spLocks/>
          </p:cNvSpPr>
          <p:nvPr/>
        </p:nvSpPr>
        <p:spPr>
          <a:xfrm>
            <a:off x="924128" y="2278818"/>
            <a:ext cx="3470838" cy="906134"/>
          </a:xfrm>
          <a:prstGeom prst="rect">
            <a:avLst/>
          </a:prstGeom>
          <a:ln w="25400">
            <a:solidFill>
              <a:srgbClr val="0070C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70C0"/>
                </a:solidFill>
              </a:rPr>
              <a:t>NFCF decreased the percentage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70C0"/>
                </a:solidFill>
              </a:rPr>
              <a:t>of women from 97% to 50%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75288E9-F35F-4FF5-BEEB-1A3D062EE1C1}"/>
              </a:ext>
            </a:extLst>
          </p:cNvPr>
          <p:cNvSpPr txBox="1">
            <a:spLocks/>
          </p:cNvSpPr>
          <p:nvPr/>
        </p:nvSpPr>
        <p:spPr>
          <a:xfrm>
            <a:off x="5136157" y="3570783"/>
            <a:ext cx="425670" cy="1403131"/>
          </a:xfrm>
          <a:prstGeom prst="rect">
            <a:avLst/>
          </a:prstGeom>
          <a:ln w="25400">
            <a:solidFill>
              <a:srgbClr val="0070C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D484F01-1518-4BCB-8A80-F4BC9DF2DB59}"/>
              </a:ext>
            </a:extLst>
          </p:cNvPr>
          <p:cNvSpPr txBox="1">
            <a:spLocks/>
          </p:cNvSpPr>
          <p:nvPr/>
        </p:nvSpPr>
        <p:spPr>
          <a:xfrm>
            <a:off x="8353665" y="2218673"/>
            <a:ext cx="3397348" cy="929017"/>
          </a:xfrm>
          <a:prstGeom prst="rect">
            <a:avLst/>
          </a:prstGeom>
          <a:ln w="25400">
            <a:solidFill>
              <a:srgbClr val="0070C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70C0"/>
                </a:solidFill>
              </a:rPr>
              <a:t>NFCF increased the percentage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70C0"/>
                </a:solidFill>
              </a:rPr>
              <a:t>of women from 27% to 48%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BCA3C7DA-6972-4DAE-B278-49DB4302C912}"/>
              </a:ext>
            </a:extLst>
          </p:cNvPr>
          <p:cNvSpPr txBox="1">
            <a:spLocks/>
          </p:cNvSpPr>
          <p:nvPr/>
        </p:nvSpPr>
        <p:spPr>
          <a:xfrm>
            <a:off x="7836922" y="3600370"/>
            <a:ext cx="425670" cy="1303356"/>
          </a:xfrm>
          <a:prstGeom prst="rect">
            <a:avLst/>
          </a:prstGeom>
          <a:ln w="25400">
            <a:solidFill>
              <a:srgbClr val="0070C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</p:txBody>
      </p: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273901DC-9DB8-400E-8AC3-76D4C2C68FF0}"/>
              </a:ext>
            </a:extLst>
          </p:cNvPr>
          <p:cNvCxnSpPr>
            <a:cxnSpLocks/>
            <a:stCxn id="9" idx="3"/>
            <a:endCxn id="13" idx="0"/>
          </p:cNvCxnSpPr>
          <p:nvPr/>
        </p:nvCxnSpPr>
        <p:spPr>
          <a:xfrm>
            <a:off x="4394966" y="2731885"/>
            <a:ext cx="954026" cy="838898"/>
          </a:xfrm>
          <a:prstGeom prst="bentConnector2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or: Elbow 33">
            <a:extLst>
              <a:ext uri="{FF2B5EF4-FFF2-40B4-BE49-F238E27FC236}">
                <a16:creationId xmlns:a16="http://schemas.microsoft.com/office/drawing/2014/main" id="{03F6AF95-96DE-4EFE-A614-14ED06B22D12}"/>
              </a:ext>
            </a:extLst>
          </p:cNvPr>
          <p:cNvCxnSpPr>
            <a:cxnSpLocks/>
            <a:stCxn id="17" idx="1"/>
            <a:endCxn id="19" idx="0"/>
          </p:cNvCxnSpPr>
          <p:nvPr/>
        </p:nvCxnSpPr>
        <p:spPr>
          <a:xfrm rot="10800000" flipV="1">
            <a:off x="8049757" y="2683182"/>
            <a:ext cx="303908" cy="917188"/>
          </a:xfrm>
          <a:prstGeom prst="bentConnector2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Slide Number Placeholder 41">
            <a:extLst>
              <a:ext uri="{FF2B5EF4-FFF2-40B4-BE49-F238E27FC236}">
                <a16:creationId xmlns:a16="http://schemas.microsoft.com/office/drawing/2014/main" id="{609C2B8F-7295-4D40-BDF5-4C5E6C188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l-SI"/>
              <a:t>#TheWebConf</a:t>
            </a:r>
            <a:endParaRPr lang="en-US" dirty="0"/>
          </a:p>
        </p:txBody>
      </p:sp>
      <p:sp>
        <p:nvSpPr>
          <p:cNvPr id="44" name="Date Placeholder 43">
            <a:extLst>
              <a:ext uri="{FF2B5EF4-FFF2-40B4-BE49-F238E27FC236}">
                <a16:creationId xmlns:a16="http://schemas.microsoft.com/office/drawing/2014/main" id="{FD8DE672-D6FB-44D8-AAB0-206FE4F0C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EE327-95D6-4D35-9C9F-AE455804EE87}" type="datetime1">
              <a:rPr lang="en-US" smtClean="0"/>
              <a:t>3/24/2021</a:t>
            </a:fld>
            <a:endParaRPr lang="en-US"/>
          </a:p>
        </p:txBody>
      </p:sp>
      <p:sp>
        <p:nvSpPr>
          <p:cNvPr id="45" name="Footer Placeholder 44">
            <a:extLst>
              <a:ext uri="{FF2B5EF4-FFF2-40B4-BE49-F238E27FC236}">
                <a16:creationId xmlns:a16="http://schemas.microsoft.com/office/drawing/2014/main" id="{CF07F0E6-C0A3-4949-B2E5-55BD2BA41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14101694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561CF-F4EF-43A8-AF25-B128DC13B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0529"/>
            <a:ext cx="7738241" cy="1325563"/>
          </a:xfrm>
        </p:spPr>
        <p:txBody>
          <a:bodyPr/>
          <a:lstStyle/>
          <a:p>
            <a:r>
              <a:rPr lang="en-US" b="1" dirty="0"/>
              <a:t>Qualitative Experiment on Career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ABFD9-F707-47F9-BD52-85DFE8B22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7042"/>
            <a:ext cx="10515600" cy="784501"/>
          </a:xfrm>
        </p:spPr>
        <p:txBody>
          <a:bodyPr>
            <a:normAutofit/>
          </a:bodyPr>
          <a:lstStyle/>
          <a:p>
            <a:r>
              <a:rPr lang="en-US" sz="2400" dirty="0"/>
              <a:t>We recommended the top-1 career and college major to each test male and female user via the </a:t>
            </a:r>
            <a:r>
              <a:rPr lang="en-US" sz="2400" b="1" dirty="0"/>
              <a:t>NFCF </a:t>
            </a:r>
            <a:r>
              <a:rPr lang="en-US" sz="2400" dirty="0"/>
              <a:t>and </a:t>
            </a:r>
            <a:r>
              <a:rPr lang="en-US" sz="2400" b="1" dirty="0"/>
              <a:t>NCF w/o Pre-train </a:t>
            </a:r>
            <a:r>
              <a:rPr lang="en-US" sz="2400" dirty="0"/>
              <a:t>models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09FDD3-A9FF-4027-848E-92D45091A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4501" y="2294868"/>
            <a:ext cx="4799299" cy="385277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FB8AEED-94DA-4E26-94EE-6D73036EDB58}"/>
              </a:ext>
            </a:extLst>
          </p:cNvPr>
          <p:cNvSpPr txBox="1">
            <a:spLocks/>
          </p:cNvSpPr>
          <p:nvPr/>
        </p:nvSpPr>
        <p:spPr>
          <a:xfrm>
            <a:off x="838200" y="2570073"/>
            <a:ext cx="5524500" cy="3852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i="1" dirty="0">
                <a:solidFill>
                  <a:srgbClr val="0070C0"/>
                </a:solidFill>
              </a:rPr>
              <a:t>NFCF</a:t>
            </a:r>
            <a:r>
              <a:rPr lang="en-US" sz="2000" dirty="0">
                <a:solidFill>
                  <a:srgbClr val="0070C0"/>
                </a:solidFill>
              </a:rPr>
              <a:t> was found to recommend similar careers to both male and female users on average</a:t>
            </a:r>
          </a:p>
          <a:p>
            <a:pPr marL="0" indent="0">
              <a:buNone/>
            </a:pPr>
            <a:endParaRPr lang="en-US" sz="2000" dirty="0">
              <a:solidFill>
                <a:srgbClr val="0070C0"/>
              </a:solidFill>
            </a:endParaRPr>
          </a:p>
          <a:p>
            <a:r>
              <a:rPr lang="en-US" sz="2000" i="1" dirty="0"/>
              <a:t>NCF w/o Pre-train </a:t>
            </a:r>
            <a:r>
              <a:rPr lang="en-US" sz="2000" dirty="0"/>
              <a:t>encoded societal stereotypes in its recommendations</a:t>
            </a:r>
          </a:p>
          <a:p>
            <a:pPr lvl="1"/>
            <a:r>
              <a:rPr lang="en-US" sz="2000" dirty="0"/>
              <a:t>Recommends </a:t>
            </a:r>
            <a:r>
              <a:rPr lang="en-US" sz="2000" b="1" dirty="0">
                <a:solidFill>
                  <a:srgbClr val="FF0000"/>
                </a:solidFill>
              </a:rPr>
              <a:t>computer science </a:t>
            </a:r>
            <a:r>
              <a:rPr lang="en-US" sz="2000" dirty="0">
                <a:solidFill>
                  <a:srgbClr val="FF0000"/>
                </a:solidFill>
              </a:rPr>
              <a:t>to male </a:t>
            </a:r>
            <a:r>
              <a:rPr lang="en-US" sz="2000" dirty="0"/>
              <a:t>and </a:t>
            </a:r>
            <a:r>
              <a:rPr lang="en-US" sz="2000" b="1" dirty="0">
                <a:solidFill>
                  <a:srgbClr val="FF0000"/>
                </a:solidFill>
              </a:rPr>
              <a:t>nursing</a:t>
            </a:r>
            <a:r>
              <a:rPr lang="en-US" sz="2000" dirty="0">
                <a:solidFill>
                  <a:srgbClr val="FF0000"/>
                </a:solidFill>
              </a:rPr>
              <a:t> to female </a:t>
            </a:r>
            <a:r>
              <a:rPr lang="en-US" sz="2000" dirty="0"/>
              <a:t>(</a:t>
            </a:r>
            <a:r>
              <a:rPr lang="en-US" sz="2000" i="1" dirty="0"/>
              <a:t>Facebook</a:t>
            </a:r>
            <a:r>
              <a:rPr lang="en-US" sz="2000" dirty="0"/>
              <a:t>)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r>
              <a:rPr lang="en-US" sz="2000" dirty="0"/>
              <a:t>Recommends </a:t>
            </a:r>
            <a:r>
              <a:rPr lang="en-US" sz="2000" b="1" dirty="0">
                <a:solidFill>
                  <a:srgbClr val="FF0000"/>
                </a:solidFill>
              </a:rPr>
              <a:t>executive/managerial </a:t>
            </a:r>
            <a:r>
              <a:rPr lang="en-US" sz="2000" dirty="0">
                <a:solidFill>
                  <a:srgbClr val="FF0000"/>
                </a:solidFill>
              </a:rPr>
              <a:t>to male </a:t>
            </a:r>
            <a:r>
              <a:rPr lang="en-US" sz="2000" dirty="0"/>
              <a:t>and </a:t>
            </a:r>
            <a:r>
              <a:rPr lang="en-US" sz="2000" b="1" dirty="0">
                <a:solidFill>
                  <a:srgbClr val="FF0000"/>
                </a:solidFill>
              </a:rPr>
              <a:t>customer service </a:t>
            </a:r>
            <a:r>
              <a:rPr lang="en-US" sz="2000" dirty="0">
                <a:solidFill>
                  <a:srgbClr val="FF0000"/>
                </a:solidFill>
              </a:rPr>
              <a:t>to female </a:t>
            </a:r>
            <a:r>
              <a:rPr lang="en-US" sz="2000" dirty="0"/>
              <a:t>(</a:t>
            </a:r>
            <a:r>
              <a:rPr lang="en-US" sz="2000" i="1" dirty="0" err="1"/>
              <a:t>MovieLens</a:t>
            </a:r>
            <a:r>
              <a:rPr lang="en-US" sz="2000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EFC7F-DAF8-47EF-A154-D72136B97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l-SI"/>
              <a:t>#TheWebConf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CBCAAB8-8466-40CB-87F1-3F88E5020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7BDC-3E32-4B38-9B79-470FE2E68B61}" type="datetime1">
              <a:rPr lang="en-US" smtClean="0"/>
              <a:t>3/24/2021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BA7F6AB-58B6-473B-B036-416290C2D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37</a:t>
            </a:r>
          </a:p>
        </p:txBody>
      </p:sp>
    </p:spTree>
    <p:extLst>
      <p:ext uri="{BB962C8B-B14F-4D97-AF65-F5344CB8AC3E}">
        <p14:creationId xmlns:p14="http://schemas.microsoft.com/office/powerpoint/2010/main" val="35105553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A42D2-2F4D-43E6-BCAA-A8DCA2793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3413"/>
          </a:xfrm>
        </p:spPr>
        <p:txBody>
          <a:bodyPr/>
          <a:lstStyle/>
          <a:p>
            <a:r>
              <a:rPr lang="en-US" b="1" dirty="0"/>
              <a:t>Conclusion and Future Work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C3F3AFF-2B28-4F0B-9C1D-CE57F937D691}"/>
              </a:ext>
            </a:extLst>
          </p:cNvPr>
          <p:cNvSpPr txBox="1">
            <a:spLocks/>
          </p:cNvSpPr>
          <p:nvPr/>
        </p:nvSpPr>
        <p:spPr>
          <a:xfrm>
            <a:off x="838200" y="1379906"/>
            <a:ext cx="10515600" cy="47919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/>
              <a:t>We investigated gender bias in social-media based collaborative filtering</a:t>
            </a:r>
          </a:p>
          <a:p>
            <a:pPr lvl="1" algn="just"/>
            <a:r>
              <a:rPr lang="en-US" sz="2000" dirty="0"/>
              <a:t>Developed a practical solution for </a:t>
            </a:r>
            <a:r>
              <a:rPr lang="en-US" sz="2000" dirty="0">
                <a:solidFill>
                  <a:srgbClr val="0070C0"/>
                </a:solidFill>
              </a:rPr>
              <a:t>gender de-biased career recommendations </a:t>
            </a:r>
            <a:r>
              <a:rPr lang="en-US" sz="2000" dirty="0"/>
              <a:t>while resolving underlying challenges</a:t>
            </a:r>
          </a:p>
          <a:p>
            <a:pPr lvl="1" algn="just"/>
            <a:r>
              <a:rPr lang="en-US" sz="2000" dirty="0"/>
              <a:t>Achieved </a:t>
            </a:r>
            <a:r>
              <a:rPr lang="en-US" sz="2000" dirty="0">
                <a:solidFill>
                  <a:srgbClr val="0070C0"/>
                </a:solidFill>
              </a:rPr>
              <a:t>better performance and fairness </a:t>
            </a:r>
            <a:r>
              <a:rPr lang="en-US" sz="2000" dirty="0"/>
              <a:t>compared to an array of state-of-the-art baseline models</a:t>
            </a:r>
          </a:p>
          <a:p>
            <a:pPr marL="0" indent="0" algn="just">
              <a:buNone/>
            </a:pPr>
            <a:endParaRPr lang="en-US" sz="1600" dirty="0"/>
          </a:p>
          <a:p>
            <a:pPr algn="just"/>
            <a:r>
              <a:rPr lang="en-US" sz="2400" dirty="0"/>
              <a:t>The main </a:t>
            </a:r>
            <a:r>
              <a:rPr lang="en-US" sz="2400" dirty="0">
                <a:solidFill>
                  <a:srgbClr val="0070C0"/>
                </a:solidFill>
              </a:rPr>
              <a:t>limitation of our approach </a:t>
            </a:r>
            <a:r>
              <a:rPr lang="en-US" sz="2400" dirty="0"/>
              <a:t>is that it is designed and evaluated for a single protected attribute, i.e., gender or race</a:t>
            </a:r>
          </a:p>
          <a:p>
            <a:pPr marL="0" indent="0" algn="just">
              <a:buNone/>
            </a:pPr>
            <a:endParaRPr lang="en-US" sz="2400" dirty="0"/>
          </a:p>
          <a:p>
            <a:pPr algn="just"/>
            <a:r>
              <a:rPr lang="en-US" sz="2400" dirty="0"/>
              <a:t>In </a:t>
            </a:r>
            <a:r>
              <a:rPr lang="en-US" sz="2400" dirty="0">
                <a:solidFill>
                  <a:srgbClr val="0070C0"/>
                </a:solidFill>
              </a:rPr>
              <a:t>future work</a:t>
            </a:r>
            <a:r>
              <a:rPr lang="en-US" sz="2400" dirty="0"/>
              <a:t>, we plan to address this limitation with an adversarial network included in the fine-tuning step</a:t>
            </a:r>
          </a:p>
          <a:p>
            <a:pPr lvl="1" algn="just"/>
            <a:r>
              <a:rPr lang="en-US" sz="2000" dirty="0"/>
              <a:t>Independent recommendations from multiple protected attributes simultaneously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B4350C-15CB-471B-8B53-A1E83F298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l-SI"/>
              <a:t>#TheWebConf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63875F-882A-4915-B47A-6905B908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FD80A-E0E7-4485-9491-E525B2B102D0}" type="datetime1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62C58D-41D2-4416-9613-EBA9C5F74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38</a:t>
            </a:r>
          </a:p>
        </p:txBody>
      </p:sp>
    </p:spTree>
    <p:extLst>
      <p:ext uri="{BB962C8B-B14F-4D97-AF65-F5344CB8AC3E}">
        <p14:creationId xmlns:p14="http://schemas.microsoft.com/office/powerpoint/2010/main" val="29011960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D7675-7F00-499D-AB11-C13CBD121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5BA5A-656D-437B-844A-ACD5A767A7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Contact:</a:t>
            </a:r>
          </a:p>
          <a:p>
            <a:pPr marL="457200" lvl="1" indent="0">
              <a:buNone/>
            </a:pPr>
            <a:r>
              <a:rPr lang="en-US" dirty="0"/>
              <a:t>Rashidul Islam</a:t>
            </a:r>
          </a:p>
          <a:p>
            <a:pPr marL="457200" lvl="1" indent="0">
              <a:buNone/>
            </a:pPr>
            <a:r>
              <a:rPr lang="en-US" dirty="0"/>
              <a:t>Graduate Research Assistant, </a:t>
            </a:r>
          </a:p>
          <a:p>
            <a:pPr marL="457200" lvl="1" indent="0">
              <a:buNone/>
            </a:pPr>
            <a:r>
              <a:rPr lang="en-US" dirty="0" err="1"/>
              <a:t>Foulds</a:t>
            </a:r>
            <a:r>
              <a:rPr lang="en-US" dirty="0"/>
              <a:t> Research Group</a:t>
            </a:r>
          </a:p>
          <a:p>
            <a:pPr marL="457200" lvl="1" indent="0">
              <a:buNone/>
            </a:pPr>
            <a:r>
              <a:rPr lang="en-US" dirty="0"/>
              <a:t>Ph.D. Student, Dept. of Information Systems</a:t>
            </a:r>
          </a:p>
          <a:p>
            <a:pPr marL="457200" lvl="1" indent="0">
              <a:buNone/>
            </a:pPr>
            <a:r>
              <a:rPr lang="en-US" dirty="0"/>
              <a:t>University of Maryland, Baltimore County</a:t>
            </a:r>
          </a:p>
          <a:p>
            <a:pPr marL="457200" lvl="1" indent="0">
              <a:buNone/>
            </a:pPr>
            <a:r>
              <a:rPr lang="en-US" dirty="0"/>
              <a:t>Email: </a:t>
            </a:r>
            <a:r>
              <a:rPr lang="en-US" dirty="0">
                <a:hlinkClick r:id="rId2"/>
              </a:rPr>
              <a:t>islam.rashidul@umbc.edu</a:t>
            </a:r>
            <a:r>
              <a:rPr lang="en-US" dirty="0"/>
              <a:t> </a:t>
            </a:r>
          </a:p>
          <a:p>
            <a:pPr marL="457200" lvl="1" indent="0">
              <a:buNone/>
            </a:pPr>
            <a:r>
              <a:rPr lang="en-US" dirty="0"/>
              <a:t>web: </a:t>
            </a:r>
            <a:r>
              <a:rPr lang="en-US" dirty="0">
                <a:hlinkClick r:id="rId3"/>
              </a:rPr>
              <a:t>https://rashid-islam.github.io/homepage//</a:t>
            </a:r>
            <a:r>
              <a:rPr lang="en-US" dirty="0"/>
              <a:t> 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61AAE2-1313-4969-9D04-8F9B2131A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5A8FB-ED99-4EBD-A381-A91F64F18094}" type="datetime1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97658-2B2E-40C0-AE68-AC770E9A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2517BE-CEA1-466D-A69A-CD6068B42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l-SI"/>
              <a:t>#TheWebConf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10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B78C6-59EA-46AE-8816-039863EEB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Gender Biased Job Platform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027D9-90A0-45CA-923F-CA903D498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87591"/>
            <a:ext cx="5257800" cy="1603375"/>
          </a:xfrm>
        </p:spPr>
        <p:txBody>
          <a:bodyPr/>
          <a:lstStyle/>
          <a:p>
            <a:r>
              <a:rPr lang="en-US" dirty="0"/>
              <a:t>XING, a job platform like LinkedIn</a:t>
            </a:r>
          </a:p>
          <a:p>
            <a:pPr lvl="1"/>
            <a:r>
              <a:rPr lang="en-US" dirty="0"/>
              <a:t>Ranks less qualified male candidates higher than more qualified female candidates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6CDE25A6-F92B-4D42-B146-A9245B53C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311" y="1690688"/>
            <a:ext cx="4761041" cy="399718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705DA4-41FE-4A6B-A010-EABB4C566910}"/>
              </a:ext>
            </a:extLst>
          </p:cNvPr>
          <p:cNvSpPr txBox="1">
            <a:spLocks/>
          </p:cNvSpPr>
          <p:nvPr/>
        </p:nvSpPr>
        <p:spPr>
          <a:xfrm>
            <a:off x="6924603" y="5687870"/>
            <a:ext cx="4761042" cy="389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P. Lahoti, K. Gummadi, and G. Weikum. 2019, ICDE),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70FC9-CB27-4271-AAB4-6356AA0C9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l-SI"/>
              <a:t>#TheWebConf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B86E30F-95FB-4AB6-9153-5F3918558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6673-2A26-436A-B30D-6CF0FBAD4423}" type="datetime1">
              <a:rPr lang="en-US" smtClean="0"/>
              <a:t>3/24/2021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0273B2A-9B06-4B4A-B864-E50E6B70D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38713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2F0DD-186D-4E1D-978B-3B6087EBF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Inequality in Education System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A72E15B-5B7C-4A1F-B2FC-49D7FD3BF2E6}"/>
              </a:ext>
            </a:extLst>
          </p:cNvPr>
          <p:cNvSpPr txBox="1">
            <a:spLocks/>
          </p:cNvSpPr>
          <p:nvPr/>
        </p:nvSpPr>
        <p:spPr>
          <a:xfrm>
            <a:off x="585277" y="2889796"/>
            <a:ext cx="10753279" cy="788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/>
              <a:t>In 2010, </a:t>
            </a:r>
            <a:r>
              <a:rPr lang="en-US" sz="2400" dirty="0">
                <a:solidFill>
                  <a:srgbClr val="FF0000"/>
                </a:solidFill>
              </a:rPr>
              <a:t>women accounted for only 18% </a:t>
            </a:r>
            <a:r>
              <a:rPr lang="en-US" sz="2400" dirty="0"/>
              <a:t>of the bachelor’s degrees awarded in computer science</a:t>
            </a:r>
            <a:endParaRPr lang="en-US" sz="2000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A8A48AB-013F-4D6A-92DE-2E471652A203}"/>
              </a:ext>
            </a:extLst>
          </p:cNvPr>
          <p:cNvSpPr txBox="1">
            <a:spLocks/>
          </p:cNvSpPr>
          <p:nvPr/>
        </p:nvSpPr>
        <p:spPr>
          <a:xfrm>
            <a:off x="5092262" y="3359872"/>
            <a:ext cx="6246293" cy="457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S. Broad and M. McGee, Association Supporting Computer Users in Education, 2014 </a:t>
            </a:r>
            <a:endParaRPr lang="de-DE" sz="14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CE06F2E-1475-4AE5-B244-24BE6E62B846}"/>
              </a:ext>
            </a:extLst>
          </p:cNvPr>
          <p:cNvSpPr txBox="1">
            <a:spLocks/>
          </p:cNvSpPr>
          <p:nvPr/>
        </p:nvSpPr>
        <p:spPr>
          <a:xfrm>
            <a:off x="1962150" y="5241120"/>
            <a:ext cx="8267700" cy="788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rgbClr val="0070C0"/>
                </a:solidFill>
              </a:rPr>
              <a:t>Interventions to bridge this gap are crucial to support the economic competitiveness and level of innovation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E9DE24D-4B7A-4F81-B6D1-B05A23EB90CA}"/>
              </a:ext>
            </a:extLst>
          </p:cNvPr>
          <p:cNvSpPr txBox="1">
            <a:spLocks/>
          </p:cNvSpPr>
          <p:nvPr/>
        </p:nvSpPr>
        <p:spPr>
          <a:xfrm>
            <a:off x="5849007" y="4596772"/>
            <a:ext cx="5489549" cy="5136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D. </a:t>
            </a:r>
            <a:r>
              <a:rPr lang="en-US" sz="1400" dirty="0" err="1"/>
              <a:t>Beede</a:t>
            </a:r>
            <a:r>
              <a:rPr lang="en-US" sz="1400" dirty="0"/>
              <a:t> et al., Economics and Statistics Administration Issue Brief, 2011 </a:t>
            </a:r>
            <a:endParaRPr lang="de-DE" sz="14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1D71233-414F-45AC-89D8-F666E8AE1C2D}"/>
              </a:ext>
            </a:extLst>
          </p:cNvPr>
          <p:cNvSpPr txBox="1">
            <a:spLocks/>
          </p:cNvSpPr>
          <p:nvPr/>
        </p:nvSpPr>
        <p:spPr>
          <a:xfrm>
            <a:off x="585277" y="4065458"/>
            <a:ext cx="10753279" cy="788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/>
              <a:t>Women hold a </a:t>
            </a:r>
            <a:r>
              <a:rPr lang="en-US" sz="2400" dirty="0">
                <a:solidFill>
                  <a:srgbClr val="FF0000"/>
                </a:solidFill>
              </a:rPr>
              <a:t>disproportionately low share of STEM </a:t>
            </a:r>
            <a:r>
              <a:rPr lang="en-US" sz="2400" dirty="0"/>
              <a:t>undergraduate degrees, particularly in engineering</a:t>
            </a:r>
            <a:endParaRPr lang="en-US" sz="20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8522D94-2065-4498-948E-3E0D71B3F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277" y="1577617"/>
            <a:ext cx="10753279" cy="788125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An earlier study illustrated that the screening process of a medical school in London was highly biased </a:t>
            </a:r>
            <a:r>
              <a:rPr lang="en-US" sz="2400" dirty="0">
                <a:solidFill>
                  <a:srgbClr val="FF0000"/>
                </a:solidFill>
              </a:rPr>
              <a:t>against women and members of ethnic minorities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85A8BFF6-DCB3-40DA-AA42-A6F13C13E75B}"/>
              </a:ext>
            </a:extLst>
          </p:cNvPr>
          <p:cNvSpPr txBox="1">
            <a:spLocks/>
          </p:cNvSpPr>
          <p:nvPr/>
        </p:nvSpPr>
        <p:spPr>
          <a:xfrm>
            <a:off x="6096001" y="2284271"/>
            <a:ext cx="5242556" cy="457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Stella Lowry and Gordon Macpherson, British Medical Journal, 1988 </a:t>
            </a:r>
            <a:endParaRPr lang="de-DE" sz="1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4647A8-3D0B-4C77-A290-A50484709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l-SI"/>
              <a:t>#TheWebConf</a:t>
            </a: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DF773501-0DA2-4161-9CB4-D63AA2894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FB858-5CD1-43F1-AB7F-7818825FDC7D}" type="datetime1">
              <a:rPr lang="en-US" smtClean="0"/>
              <a:t>3/24/2021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AB9CBD1F-CBA8-4AC6-8392-F5BCADCDA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154605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98A82-FDE0-4B7A-8960-C85641AAB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6297"/>
            <a:ext cx="8163910" cy="1325563"/>
          </a:xfrm>
        </p:spPr>
        <p:txBody>
          <a:bodyPr/>
          <a:lstStyle/>
          <a:p>
            <a:r>
              <a:rPr lang="en-US" b="1" dirty="0"/>
              <a:t>Our Goal: Fighting the Disparities in AI-Based Career Counseling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64C61-5891-4FEE-8EED-DBA4ED149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4564"/>
            <a:ext cx="10654863" cy="4537951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Recommender systems can reinforce the demographic disparities/bias, or -potentially- help to mitigate them</a:t>
            </a:r>
          </a:p>
          <a:p>
            <a:pPr algn="just"/>
            <a:r>
              <a:rPr lang="en-US" dirty="0"/>
              <a:t>Social media data is readily available to support personalized recommendations, as long as bias issues are adequately countered</a:t>
            </a:r>
          </a:p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dirty="0"/>
              <a:t>We envision an </a:t>
            </a:r>
            <a:r>
              <a:rPr lang="en-US" dirty="0">
                <a:solidFill>
                  <a:srgbClr val="0070C0"/>
                </a:solidFill>
              </a:rPr>
              <a:t>ML-based career counseling tool</a:t>
            </a:r>
          </a:p>
          <a:p>
            <a:pPr lvl="1" algn="just"/>
            <a:r>
              <a:rPr lang="en-US" dirty="0"/>
              <a:t>Makes personalized data-driven recommendations regarding important career choices such as profession, college major, certifications, or jobs</a:t>
            </a:r>
          </a:p>
          <a:p>
            <a:pPr lvl="1" algn="just"/>
            <a:r>
              <a:rPr lang="en-US" dirty="0"/>
              <a:t>Ensures that the recommendations do not perpetuate harmful stereotypes which are damaging both for our society and the individuals</a:t>
            </a:r>
          </a:p>
          <a:p>
            <a:pPr marL="457200" lvl="1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BA7988-691E-4DC5-B831-917BE26DC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l-SI"/>
              <a:t>#TheWebConf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F9B0657-ABB4-4764-9230-C31AE56BA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BBED-E1E0-4133-8749-58A88BDCD96D}" type="datetime1">
              <a:rPr lang="en-US" smtClean="0"/>
              <a:t>3/24/2021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0FC5518-BE17-443F-B2C4-444147273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344218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36897-564E-4316-BB1A-CA4588E5B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2607"/>
            <a:ext cx="10515600" cy="1170421"/>
          </a:xfrm>
        </p:spPr>
        <p:txBody>
          <a:bodyPr/>
          <a:lstStyle/>
          <a:p>
            <a:r>
              <a:rPr lang="en-US" b="1" dirty="0"/>
              <a:t>Existing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FB4B3-6418-49BC-BBB4-636BF8852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8412"/>
            <a:ext cx="10686394" cy="866820"/>
          </a:xfrm>
        </p:spPr>
        <p:txBody>
          <a:bodyPr/>
          <a:lstStyle/>
          <a:p>
            <a:pPr algn="just"/>
            <a:r>
              <a:rPr lang="en-US" dirty="0"/>
              <a:t>Analysis of popularity and demographic biases in recommender systems based on evaluation and effectiveness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AC857EA-3CA3-4B50-AC6C-DA1B3B5856BE}"/>
              </a:ext>
            </a:extLst>
          </p:cNvPr>
          <p:cNvSpPr txBox="1">
            <a:spLocks/>
          </p:cNvSpPr>
          <p:nvPr/>
        </p:nvSpPr>
        <p:spPr>
          <a:xfrm>
            <a:off x="8702566" y="2184767"/>
            <a:ext cx="2822028" cy="3471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M. </a:t>
            </a:r>
            <a:r>
              <a:rPr lang="en-US" sz="1400" dirty="0" err="1"/>
              <a:t>Ekstrand</a:t>
            </a:r>
            <a:r>
              <a:rPr lang="en-US" sz="1400" dirty="0"/>
              <a:t> et al., ACM </a:t>
            </a:r>
            <a:r>
              <a:rPr lang="en-US" sz="1400" dirty="0" err="1"/>
              <a:t>FAccT</a:t>
            </a:r>
            <a:r>
              <a:rPr lang="en-US" sz="1400" dirty="0"/>
              <a:t>, 2018</a:t>
            </a:r>
            <a:endParaRPr lang="de-DE" sz="14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813E003-5E48-4B73-9914-23D3A9047A7F}"/>
              </a:ext>
            </a:extLst>
          </p:cNvPr>
          <p:cNvSpPr txBox="1">
            <a:spLocks/>
          </p:cNvSpPr>
          <p:nvPr/>
        </p:nvSpPr>
        <p:spPr>
          <a:xfrm>
            <a:off x="838200" y="2664658"/>
            <a:ext cx="10686394" cy="8668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/>
              <a:t>Fair recommendations by penalizing the algorithms for disparate distribution of prediction error 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C8B166F-2314-4230-9139-5C065FE4C78F}"/>
              </a:ext>
            </a:extLst>
          </p:cNvPr>
          <p:cNvSpPr txBox="1">
            <a:spLocks/>
          </p:cNvSpPr>
          <p:nvPr/>
        </p:nvSpPr>
        <p:spPr>
          <a:xfrm>
            <a:off x="8702566" y="3287111"/>
            <a:ext cx="2822028" cy="4887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S. Yao and B. Huang, </a:t>
            </a:r>
            <a:r>
              <a:rPr lang="en-US" sz="1400" dirty="0" err="1"/>
              <a:t>NeurIPS</a:t>
            </a:r>
            <a:r>
              <a:rPr lang="en-US" sz="1400" dirty="0"/>
              <a:t>, 2017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33ADEC6-7A0B-4D5C-8994-4990AD2E0C57}"/>
              </a:ext>
            </a:extLst>
          </p:cNvPr>
          <p:cNvSpPr txBox="1">
            <a:spLocks/>
          </p:cNvSpPr>
          <p:nvPr/>
        </p:nvSpPr>
        <p:spPr>
          <a:xfrm>
            <a:off x="838200" y="3962496"/>
            <a:ext cx="10686394" cy="8668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/>
              <a:t>Ensuring fairness by making recommended items independent from protected attributes such as gender, race, nationality etc.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EBB6C6F-FA7E-4A14-81AD-0B5665ADA3ED}"/>
              </a:ext>
            </a:extLst>
          </p:cNvPr>
          <p:cNvSpPr txBox="1">
            <a:spLocks/>
          </p:cNvSpPr>
          <p:nvPr/>
        </p:nvSpPr>
        <p:spPr>
          <a:xfrm>
            <a:off x="7488621" y="4666292"/>
            <a:ext cx="4035973" cy="4887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T. </a:t>
            </a:r>
            <a:r>
              <a:rPr lang="en-US" sz="1400" dirty="0" err="1"/>
              <a:t>Kamishima</a:t>
            </a:r>
            <a:r>
              <a:rPr lang="en-US" sz="1400" dirty="0"/>
              <a:t> and S. </a:t>
            </a:r>
            <a:r>
              <a:rPr lang="en-US" sz="1400" dirty="0" err="1"/>
              <a:t>Akaho</a:t>
            </a:r>
            <a:r>
              <a:rPr lang="en-US" sz="1400" dirty="0"/>
              <a:t>, FATREC Workshop, 2017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D1FFF4B-9557-4847-9ACF-CDBA10A834D5}"/>
              </a:ext>
            </a:extLst>
          </p:cNvPr>
          <p:cNvSpPr txBox="1">
            <a:spLocks/>
          </p:cNvSpPr>
          <p:nvPr/>
        </p:nvSpPr>
        <p:spPr>
          <a:xfrm>
            <a:off x="1133146" y="5155023"/>
            <a:ext cx="10220653" cy="8668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Unlike previous works, we specifically study bias in career recommendations, and </a:t>
            </a:r>
            <a:r>
              <a:rPr lang="en-US" sz="2400" dirty="0">
                <a:solidFill>
                  <a:srgbClr val="0070C0"/>
                </a:solidFill>
              </a:rPr>
              <a:t>develop neural network method for fair collaborative filtering on social media</a:t>
            </a:r>
            <a:endParaRPr lang="en-US" sz="24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862E2-48DF-4EBA-8E09-27584D903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l-SI"/>
              <a:t>#TheWebConf</a:t>
            </a: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7E56CA25-D7DF-4492-975B-CFAB92915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08144-0DC6-4D97-9AA8-C39EDF8EE7E2}" type="datetime1">
              <a:rPr lang="en-US" smtClean="0"/>
              <a:t>3/24/2021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E677B469-B74F-4429-9392-B155FC88E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779764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9092E-9911-40D2-AD0E-F0EEB23C7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Our Contributions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D5EC0-7E99-43FA-82DE-FE66B13B1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9617"/>
            <a:ext cx="10803339" cy="4944076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We </a:t>
            </a:r>
            <a:r>
              <a:rPr lang="en-US" dirty="0">
                <a:solidFill>
                  <a:srgbClr val="0070C0"/>
                </a:solidFill>
              </a:rPr>
              <a:t>investigate gender bias </a:t>
            </a:r>
            <a:r>
              <a:rPr lang="en-US" dirty="0"/>
              <a:t>in collaborative-filtering recommender systems trained on social media data</a:t>
            </a:r>
          </a:p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dirty="0"/>
              <a:t>We develop </a:t>
            </a:r>
            <a:r>
              <a:rPr lang="en-US" b="1" dirty="0">
                <a:solidFill>
                  <a:srgbClr val="0070C0"/>
                </a:solidFill>
              </a:rPr>
              <a:t>neural fair collaborative filtering (NFCF)</a:t>
            </a:r>
          </a:p>
          <a:p>
            <a:pPr lvl="1" algn="just"/>
            <a:r>
              <a:rPr lang="en-US" dirty="0"/>
              <a:t>A practical technique to mitigate gender bias in sensitive item recommendations</a:t>
            </a:r>
          </a:p>
          <a:p>
            <a:pPr lvl="2" algn="just"/>
            <a:r>
              <a:rPr lang="en-US" sz="2200" dirty="0"/>
              <a:t>E.g., college major or career path</a:t>
            </a:r>
          </a:p>
          <a:p>
            <a:pPr lvl="1" algn="just"/>
            <a:r>
              <a:rPr lang="en-US" dirty="0"/>
              <a:t>Achieves accurate predictions while addressing sensitive data sparsity</a:t>
            </a:r>
          </a:p>
          <a:p>
            <a:pPr lvl="2" algn="just"/>
            <a:r>
              <a:rPr lang="en-US" sz="2200" dirty="0"/>
              <a:t>E.g., users typically have only one or two college majors or occupations</a:t>
            </a:r>
          </a:p>
          <a:p>
            <a:pPr marL="914400" lvl="2" indent="0" algn="just">
              <a:buNone/>
            </a:pPr>
            <a:endParaRPr lang="en-US" sz="2400" dirty="0"/>
          </a:p>
          <a:p>
            <a:pPr algn="just"/>
            <a:r>
              <a:rPr lang="en-US" dirty="0"/>
              <a:t>We perform </a:t>
            </a:r>
            <a:r>
              <a:rPr lang="en-US" dirty="0">
                <a:solidFill>
                  <a:srgbClr val="0070C0"/>
                </a:solidFill>
              </a:rPr>
              <a:t>extensive experiments </a:t>
            </a:r>
            <a:r>
              <a:rPr lang="en-US" dirty="0"/>
              <a:t>showing both fairness and accuracy benefits over baselines on two datasets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0011D2-C2F4-48FF-A236-A2A67FC0E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l-SI"/>
              <a:t>#TheWebConf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26D09C7-C7AF-4568-BE32-3F6D52972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DE972-E18B-40D1-99FB-BFC40EF88414}" type="datetime1">
              <a:rPr lang="en-US" smtClean="0"/>
              <a:t>3/24/2021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432763E-2C19-4857-83E9-6D5C6D7EB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300513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E7D08-3CEC-4AFE-B7B7-A8C50412D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Problem Formulation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EE2A0-5EAB-47EF-93DB-F98B4D204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64872"/>
          </a:xfrm>
        </p:spPr>
        <p:txBody>
          <a:bodyPr/>
          <a:lstStyle/>
          <a:p>
            <a:r>
              <a:rPr lang="en-US" dirty="0"/>
              <a:t>The objective function of collaborative filtering problem with implicit feedback</a:t>
            </a:r>
          </a:p>
          <a:p>
            <a:endParaRPr lang="en-US" dirty="0"/>
          </a:p>
        </p:txBody>
      </p:sp>
      <p:pic>
        <p:nvPicPr>
          <p:cNvPr id="4" name="Picture 3" descr="\documentclass{article}&#10;\usepackage{amsmath}&#10;\pagestyle{empty}&#10;\begin{document}&#10;&#10;&#10;$&#10;    L = - \sum_{(u,i)\in \chi \cup \chi^{-}} y_{ui}\log\hat{y}_{ui} + (1-y_{ui})\log(1-\hat{y}_{ui})\mbox{ ,} &#10;$&#10;&#10;\end{document}" title="IguanaTex Bitmap Display">
            <a:extLst>
              <a:ext uri="{FF2B5EF4-FFF2-40B4-BE49-F238E27FC236}">
                <a16:creationId xmlns:a16="http://schemas.microsoft.com/office/drawing/2014/main" id="{9C363455-000C-45A7-BBA5-4B1DEBE614B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251" y="3685348"/>
            <a:ext cx="7965497" cy="416337"/>
          </a:xfrm>
          <a:prstGeom prst="rect">
            <a:avLst/>
          </a:prstGeom>
        </p:spPr>
      </p:pic>
      <p:pic>
        <p:nvPicPr>
          <p:cNvPr id="5" name="Picture 4" descr="\documentclass{article}&#10;\usepackage{amsmath}&#10;\pagestyle{empty}&#10;\begin{document}&#10;&#10; $y_{ui}=1$ indicates interaction between $u$ and $i$&#10;&#10;\end{document}" title="IguanaTex Bitmap Display">
            <a:extLst>
              <a:ext uri="{FF2B5EF4-FFF2-40B4-BE49-F238E27FC236}">
                <a16:creationId xmlns:a16="http://schemas.microsoft.com/office/drawing/2014/main" id="{C48EC960-F627-431B-AC95-C7D77EF48D2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178" y="3035390"/>
            <a:ext cx="6010015" cy="27452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Picture 5" descr="\documentclass{article}&#10;\usepackage{amsmath}&#10;\pagestyle{empty}&#10;\begin{document}&#10;&#10;&#10;unobserved (or negative) interactions&#10;&#10;\end{document}" title="IguanaTex Bitmap Display">
            <a:extLst>
              <a:ext uri="{FF2B5EF4-FFF2-40B4-BE49-F238E27FC236}">
                <a16:creationId xmlns:a16="http://schemas.microsoft.com/office/drawing/2014/main" id="{51BD7319-FEB2-4A78-8BAB-F0B418946EB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558" y="4696408"/>
            <a:ext cx="4836190" cy="30012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Picture 6" descr="\documentclass{article}&#10;\usepackage{amsmath}&#10;\pagestyle{empty}&#10;\begin{document}&#10;&#10;&#10;interacted $u$-$i$ pairs&#10;&#10;\end{document}" title="IguanaTex Bitmap Display">
            <a:extLst>
              <a:ext uri="{FF2B5EF4-FFF2-40B4-BE49-F238E27FC236}">
                <a16:creationId xmlns:a16="http://schemas.microsoft.com/office/drawing/2014/main" id="{517C9CB6-00DE-48A3-9146-119518D1988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700397"/>
            <a:ext cx="2788139" cy="296139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295D31D-B9F0-4F5A-9E79-6A9E06ADBD51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5048186" y="3309913"/>
            <a:ext cx="58285" cy="409106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E405867-9C85-4E55-9192-D6AF4515899C}"/>
              </a:ext>
            </a:extLst>
          </p:cNvPr>
          <p:cNvCxnSpPr>
            <a:cxnSpLocks/>
          </p:cNvCxnSpPr>
          <p:nvPr/>
        </p:nvCxnSpPr>
        <p:spPr>
          <a:xfrm flipV="1">
            <a:off x="3654116" y="4168591"/>
            <a:ext cx="549050" cy="695027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FF96D6D-D422-4C44-BF66-87D7B20346C8}"/>
              </a:ext>
            </a:extLst>
          </p:cNvPr>
          <p:cNvCxnSpPr>
            <a:cxnSpLocks/>
            <a:stCxn id="6" idx="1"/>
          </p:cNvCxnSpPr>
          <p:nvPr/>
        </p:nvCxnSpPr>
        <p:spPr>
          <a:xfrm flipH="1" flipV="1">
            <a:off x="4640240" y="4168592"/>
            <a:ext cx="602318" cy="67788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858440B-6B3D-42C3-8BAD-DC1A87714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l-SI"/>
              <a:t>#TheWebConf</a:t>
            </a:r>
            <a:endParaRPr lang="en-US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C20B9AB9-54DF-479F-BA09-1511A2C0F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DF188-D6C7-44A1-B158-CBBDCC9F331F}" type="datetime1">
              <a:rPr lang="en-US" smtClean="0"/>
              <a:t>3/24/2021</a:t>
            </a:fld>
            <a:endParaRPr lang="en-US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4304C73E-A279-4F56-BF58-34511C5C5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5373468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2.9809"/>
  <p:tag name="ORIGINALWIDTH" val="2926.884"/>
  <p:tag name="LATEXADDIN" val="\documentclass{article}&#10;\usepackage{amsmath}&#10;\pagestyle{empty}&#10;\begin{document}&#10;&#10;&#10;$&#10;    L = - \sum_{(u,i)\in \chi \cup \chi^{-}} y_{ui}\log\hat{y}_{ui} + (1-y_{ui})\log(1-\hat{y}_{ui})\mbox{ ,} &#10;$&#10;&#10;\end{document}"/>
  <p:tag name="IGUANATEXSIZE" val="24"/>
  <p:tag name="IGUANATEXCURSOR" val="8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72.104"/>
  <p:tag name="LATEXADDIN" val="\documentclass{article}&#10;\usepackage{amsmath}&#10;\pagestyle{empty}&#10;\begin{document}&#10;&#10;&#10;$    p_{u}' = p_{u} - (p_{u}\cdot v_{B})v_{B}$&#10;&#10;\end{document}"/>
  <p:tag name="IGUANATEXSIZE" val="24"/>
  <p:tag name="IGUANATEXCURSOR" val="12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3.4795"/>
  <p:tag name="ORIGINALWIDTH" val="3748.781"/>
  <p:tag name="LATEXADDIN" val="\documentclass{article}&#10;\usepackage{amsmath}&#10;\pagestyle{empty}&#10;\begin{document}&#10;&#10;&#10;$\epsilon_{mean} = \frac{1}{n_s}\sum_{i=1}^{n_s}\epsilon_i$; where $\epsilon_1, \epsilon_2, \dots \epsilon_{n_s}$ are the $\epsilon$'s for sensitive items&#10;&#10;\end{document}"/>
  <p:tag name="IGUANATEXSIZE" val="24"/>
  <p:tag name="IGUANATEXCURSOR" val="21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4.7282"/>
  <p:tag name="ORIGINALWIDTH" val="1652.043"/>
  <p:tag name="LATEXADDIN" val="\documentclass{article}&#10;\usepackage{amsmath}&#10;\pagestyle{empty}&#10;\begin{document}&#10;&#10;&#10;$    \underset{\textbf{W}}{\text{min}}[L_{\mathbf{\chi \cup \chi^{-}}}(\textbf{W}) + \lambda R_{\mathbf{\chi}}(\epsilon_{mean})]$&#10;&#10;\end{document}"/>
  <p:tag name="IGUANATEXSIZE" val="24"/>
  <p:tag name="IGUANATEXCURSOR" val="21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2446.194"/>
  <p:tag name="LATEXADDIN" val="\documentclass{article}&#10;\usepackage{amsmath}&#10;\pagestyle{empty}&#10;\begin{document}&#10;&#10; $y_{ui}=1$ indicates interaction between $u$ and $i$&#10;&#10;\end{document}"/>
  <p:tag name="IGUANATEXSIZE" val="24"/>
  <p:tag name="IGUANATEXCURSOR" val="13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017.998"/>
  <p:tag name="LATEXADDIN" val="\documentclass{article}&#10;\usepackage{amsmath}&#10;\pagestyle{empty}&#10;\begin{document}&#10;&#10;&#10;unobserved (or negative) interactions&#10;&#10;\end{document}"/>
  <p:tag name="IGUANATEXSIZE" val="24"/>
  <p:tag name="IGUANATEXCURSOR" val="10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1037.87"/>
  <p:tag name="LATEXADDIN" val="\documentclass{article}&#10;\usepackage{amsmath}&#10;\pagestyle{empty}&#10;\begin{document}&#10;&#10;&#10;interacted $u$-$i$ pairs&#10;&#10;\end{document}"/>
  <p:tag name="IGUANATEXSIZE" val="24"/>
  <p:tag name="IGUANATEXCURSOR" val="8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75.6281"/>
  <p:tag name="ORIGINALWIDTH" val="4288.714"/>
  <p:tag name="LATEXADDIN" val="\documentclass{article}&#10;\usepackage{amsmath, amssymb}&#10;\pagestyle{empty}&#10;\begin{document}&#10;&#10;A mechanism $M(X)$ is $\epsilon$-\emph{differentially fair} in a framework $(A, \Theta)$ if for all $\theta \in \Theta$ with $X \sim \theta$, and $y \in \mbox{Range}(M)$,&#10;\begin{equation*}&#10;e^{-\epsilon} \leq \frac{P_{M, \theta}(M(x) = y|s_i, \theta)}{P_{M, \theta}(M(x) = y|s_j, \theta)}\leq e^\epsilon \mbox{ ,} \label{eqn:DF}&#10;\end{equation*}&#10;for all   $(s_i, s_j) \in A \times A$ where $P(s_i|\theta) &gt; 0$, $P(s_j|\theta) &gt; 0$.&#10;\end{document}"/>
  <p:tag name="IGUANATEXSIZE" val="20"/>
  <p:tag name="IGUANATEXCURSOR" val="35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7.7278"/>
  <p:tag name="ORIGINALWIDTH" val="3345.332"/>
  <p:tag name="LATEXADDIN" val="\documentclass{article}&#10;\usepackage{amsmath}&#10;\pagestyle{empty}&#10;\begin{document}&#10;&#10;&#10;$    U_{abs} = \frac{1}{N}\sum_{j=1}^{N}||(E_{D}[\hat{y}_{ui}]_j-E_{D}[r]_j)|-|(E_{A}[\hat{y}_{ui}]_j-E_{A}[r]_j)||$&#10;&#10;\end{document}"/>
  <p:tag name="IGUANATEXSIZE" val="24"/>
  <p:tag name="IGUANATEXCURSOR" val="19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3.637"/>
  <p:tag name="ORIGINALWIDTH" val="4284.214"/>
  <p:tag name="LATEXADDIN" val="\documentclass{article}&#10;\usepackage{amsmath}&#10;\pagestyle{empty}&#10;\begin{document}&#10;&#10;&#10;\begin{align}&#10;\begin{split}&#10;%\hspace{-0.1cm}&#10;    {z}_1 = \phi_1({p}_u,{q}_i) = {\begin{bmatrix}{p}_u\\{q}_i \end{bmatrix}} \mbox{ , } &#10;    {z}_2 = \phi_2(z_1) = a_2(W_{2}^{T}z_1 + b_2) \mbox{ , } &#10;    %\vdots\\&#10;    \ldots \mbox{ , }\\&#10;    \phi_L(z_{L-1}) = a_L(W_{L}^{T}z_{L-1} + b_L) \mbox{ ,  } %\\&#10;    \hat{y}_{ui} = \sigma(h^{T}\phi_L(z_{L-1})) \nonumber&#10;\end{split}&#10;\end{align}&#10;&#10;where $z_l$, $\phi_l$, $W_l$, $b_l$, and $a_l$ denote the neuron values, mapping function, weight, intercept term, and activation function for the $l$-th layer's perceptron&#10;&#10;\end{document}"/>
  <p:tag name="IGUANATEXSIZE" val="24"/>
  <p:tag name="IGUANATEXCURSOR" val="44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6.228"/>
  <p:tag name="ORIGINALWIDTH" val="1752.531"/>
  <p:tag name="LATEXADDIN" val="\documentclass{article}&#10;\usepackage{amsmath}&#10;\pagestyle{empty}&#10;\begin{document}&#10;&#10;&#10;$    v_{female} = \frac{1}{n_f}(f_1+f_2+\dots +f_n)$&#10;&#10;\end{document}"/>
  <p:tag name="IGUANATEXSIZE" val="24"/>
  <p:tag name="IGUANATEXCURSOR" val="13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1.7285"/>
  <p:tag name="ORIGINALWIDTH" val="1118.11"/>
  <p:tag name="LATEXADDIN" val="\documentclass{article}&#10;\usepackage{amsmath}&#10;\pagestyle{empty}&#10;\begin{document}&#10;&#10;&#10;$    v_{B} = \frac{v_{female}-v_{male}}{||v_{female}-v_{male}||}$&#10;&#10;\end{document}"/>
  <p:tag name="IGUANATEXSIZE" val="24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1463</TotalTime>
  <Words>2234</Words>
  <Application>Microsoft Office PowerPoint</Application>
  <PresentationFormat>Widescreen</PresentationFormat>
  <Paragraphs>384</Paragraphs>
  <Slides>39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Calibri Light</vt:lpstr>
      <vt:lpstr>Cambria Math</vt:lpstr>
      <vt:lpstr>Times New Roman</vt:lpstr>
      <vt:lpstr>Office Theme</vt:lpstr>
      <vt:lpstr>Debiasing Career Recommendations  with Neural Fair Collaborative Filtering</vt:lpstr>
      <vt:lpstr>Bias in Predicting Future Criminals</vt:lpstr>
      <vt:lpstr>PowerPoint Presentation</vt:lpstr>
      <vt:lpstr>Gender Biased Job Platform</vt:lpstr>
      <vt:lpstr>Inequality in Education System</vt:lpstr>
      <vt:lpstr>Our Goal: Fighting the Disparities in AI-Based Career Counseling</vt:lpstr>
      <vt:lpstr>Existing Works</vt:lpstr>
      <vt:lpstr>Our Contributions</vt:lpstr>
      <vt:lpstr>Problem Formulation</vt:lpstr>
      <vt:lpstr>Problem Formulation</vt:lpstr>
      <vt:lpstr>Neural Collaborative Filtering (NCF)</vt:lpstr>
      <vt:lpstr>Fairness Metrics</vt:lpstr>
      <vt:lpstr>Fairness Metrics</vt:lpstr>
      <vt:lpstr>Neural Fair Collaborative Filtering (NFCF)</vt:lpstr>
      <vt:lpstr>Step-1: Pre-training</vt:lpstr>
      <vt:lpstr>Step-2: De-biasing Embeddings</vt:lpstr>
      <vt:lpstr>Step-3: Fine-tuning with Fairness Interventions</vt:lpstr>
      <vt:lpstr>Training Algorithm for NFCF</vt:lpstr>
      <vt:lpstr>Variants of NFCF Model</vt:lpstr>
      <vt:lpstr>Datasets</vt:lpstr>
      <vt:lpstr>Baselines</vt:lpstr>
      <vt:lpstr>Validation of NFCF Model Design</vt:lpstr>
      <vt:lpstr>Validation of NFCF Model Design</vt:lpstr>
      <vt:lpstr>Validation of NFCF Model Design</vt:lpstr>
      <vt:lpstr>Validation of NFCF Model Design</vt:lpstr>
      <vt:lpstr>Validation of NFCF Model Design</vt:lpstr>
      <vt:lpstr>Validation of NFCF Model Design</vt:lpstr>
      <vt:lpstr>Performance for Mitigating Gender Bias</vt:lpstr>
      <vt:lpstr>Performance for Mitigating Gender Bias</vt:lpstr>
      <vt:lpstr>Performance for Mitigating Gender Bias</vt:lpstr>
      <vt:lpstr>Performance for Mitigating Gender Bias</vt:lpstr>
      <vt:lpstr>Performance for Mitigating Gender Bias</vt:lpstr>
      <vt:lpstr>Performance for Mitigating Gender Bias</vt:lpstr>
      <vt:lpstr>Performance for Mitigating Gender Bias</vt:lpstr>
      <vt:lpstr>Performance for Mitigating Gender Bias</vt:lpstr>
      <vt:lpstr>Gender Distributions </vt:lpstr>
      <vt:lpstr>Qualitative Experiment on Career Recommendations</vt:lpstr>
      <vt:lpstr>Conclusion and Future Work</vt:lpstr>
      <vt:lpstr>Thank You</vt:lpstr>
    </vt:vector>
  </TitlesOfParts>
  <Company>IJS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Report: September 2020</dc:title>
  <dc:creator>Marija Komatar</dc:creator>
  <cp:lastModifiedBy>Rashidul Islam</cp:lastModifiedBy>
  <cp:revision>84</cp:revision>
  <dcterms:created xsi:type="dcterms:W3CDTF">2020-09-02T10:29:23Z</dcterms:created>
  <dcterms:modified xsi:type="dcterms:W3CDTF">2021-03-25T10:19:40Z</dcterms:modified>
</cp:coreProperties>
</file>